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3" r:id="rId4"/>
    <p:sldId id="258" r:id="rId5"/>
    <p:sldId id="272" r:id="rId6"/>
    <p:sldId id="269" r:id="rId7"/>
    <p:sldId id="259" r:id="rId8"/>
    <p:sldId id="270" r:id="rId9"/>
    <p:sldId id="271" r:id="rId10"/>
    <p:sldId id="260" r:id="rId11"/>
    <p:sldId id="261" r:id="rId12"/>
    <p:sldId id="268" r:id="rId13"/>
    <p:sldId id="274" r:id="rId14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B4"/>
    <a:srgbClr val="003192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9" autoAdjust="0"/>
    <p:restoredTop sz="94660"/>
  </p:normalViewPr>
  <p:slideViewPr>
    <p:cSldViewPr snapToObjects="1">
      <p:cViewPr varScale="1">
        <p:scale>
          <a:sx n="68" d="100"/>
          <a:sy n="68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plotArea>
      <c:layout>
        <c:manualLayout>
          <c:layoutTarget val="inner"/>
          <c:xMode val="edge"/>
          <c:yMode val="edge"/>
          <c:x val="0.11962513366384811"/>
          <c:y val="5.8365479346605471E-2"/>
          <c:w val="0.69864963060173435"/>
          <c:h val="0.594392618764228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PLESSI</c:v>
                </c:pt>
              </c:strCache>
            </c:strRef>
          </c:tx>
          <c:cat>
            <c:strRef>
              <c:f>Foglio1!$A$2:$A$17</c:f>
              <c:strCache>
                <c:ptCount val="16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</c:strCache>
            </c:strRef>
          </c:cat>
          <c:val>
            <c:numRef>
              <c:f>Foglio1!$B$2:$B$17</c:f>
              <c:numCache>
                <c:formatCode>0%</c:formatCode>
                <c:ptCount val="16"/>
                <c:pt idx="0">
                  <c:v>0.5</c:v>
                </c:pt>
                <c:pt idx="1">
                  <c:v>0.70000000000000007</c:v>
                </c:pt>
                <c:pt idx="2">
                  <c:v>0.70000000000000007</c:v>
                </c:pt>
                <c:pt idx="3">
                  <c:v>0</c:v>
                </c:pt>
                <c:pt idx="4">
                  <c:v>0.4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ISTITUTO</c:v>
                </c:pt>
              </c:strCache>
            </c:strRef>
          </c:tx>
          <c:cat>
            <c:strRef>
              <c:f>Foglio1!$A$2:$A$17</c:f>
              <c:strCache>
                <c:ptCount val="16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</c:strCache>
            </c:strRef>
          </c:cat>
          <c:val>
            <c:numRef>
              <c:f>Foglio1!$C$2:$C$17</c:f>
              <c:numCache>
                <c:formatCode>General</c:formatCode>
                <c:ptCount val="16"/>
                <c:pt idx="11" formatCode="0%">
                  <c:v>0.45</c:v>
                </c:pt>
                <c:pt idx="12" formatCode="0%">
                  <c:v>0.63000000000000012</c:v>
                </c:pt>
                <c:pt idx="13" formatCode="0%">
                  <c:v>0.66000000000000014</c:v>
                </c:pt>
                <c:pt idx="14" formatCode="0%">
                  <c:v>0.71000000000000008</c:v>
                </c:pt>
                <c:pt idx="15" formatCode="0%">
                  <c:v>0.5</c:v>
                </c:pt>
              </c:numCache>
            </c:numRef>
          </c:val>
        </c:ser>
        <c:axId val="96679424"/>
        <c:axId val="96680960"/>
      </c:barChart>
      <c:catAx>
        <c:axId val="96679424"/>
        <c:scaling>
          <c:orientation val="minMax"/>
        </c:scaling>
        <c:axPos val="b"/>
        <c:numFmt formatCode="General" sourceLinked="0"/>
        <c:tickLblPos val="nextTo"/>
        <c:crossAx val="96680960"/>
        <c:crosses val="autoZero"/>
        <c:auto val="1"/>
        <c:lblAlgn val="ctr"/>
        <c:lblOffset val="100"/>
      </c:catAx>
      <c:valAx>
        <c:axId val="96680960"/>
        <c:scaling>
          <c:orientation val="minMax"/>
        </c:scaling>
        <c:axPos val="l"/>
        <c:majorGridlines/>
        <c:numFmt formatCode="0%" sourceLinked="1"/>
        <c:tickLblPos val="nextTo"/>
        <c:crossAx val="9667942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35"/>
          <c:dLbls>
            <c:dLbl>
              <c:idx val="0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showVal val="1"/>
              <c:extLst>
                <c:ext xmlns:c15="http://schemas.microsoft.com/office/drawing/2012/chart" uri="{CE6537A1-D6FC-4f65-9D91-7224C49458BB}"/>
              </c:extLst>
            </c:dLbl>
            <c:delete val="1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t-IT"/>
              </a:p>
            </c:txPr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6"/>
                <c:pt idx="0">
                  <c:v>programm. Collegiale</c:v>
                </c:pt>
                <c:pt idx="1">
                  <c:v>contratto fam-scuola</c:v>
                </c:pt>
                <c:pt idx="2">
                  <c:v>utilizzo risorse umane</c:v>
                </c:pt>
                <c:pt idx="3">
                  <c:v>azione didattica</c:v>
                </c:pt>
                <c:pt idx="4">
                  <c:v>scambio materiali</c:v>
                </c:pt>
                <c:pt idx="5">
                  <c:v>rapporto con dirigente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0.16</c:v>
                </c:pt>
                <c:pt idx="1">
                  <c:v>6.0000000000000005E-2</c:v>
                </c:pt>
                <c:pt idx="2">
                  <c:v>0.25</c:v>
                </c:pt>
                <c:pt idx="3">
                  <c:v>0.15000000000000002</c:v>
                </c:pt>
                <c:pt idx="4">
                  <c:v>0.14000000000000001</c:v>
                </c:pt>
                <c:pt idx="5">
                  <c:v>8.0000000000000016E-2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17</c:v>
                </c:pt>
                <c:pt idx="1">
                  <c:v>32</c:v>
                </c:pt>
                <c:pt idx="2">
                  <c:v>24</c:v>
                </c:pt>
                <c:pt idx="3">
                  <c:v>6</c:v>
                </c:pt>
                <c:pt idx="4">
                  <c:v>0</c:v>
                </c:pt>
              </c:numCache>
            </c:numRef>
          </c:val>
        </c:ser>
        <c:axId val="97011584"/>
        <c:axId val="97013120"/>
      </c:barChart>
      <c:catAx>
        <c:axId val="97011584"/>
        <c:scaling>
          <c:orientation val="minMax"/>
        </c:scaling>
        <c:axPos val="l"/>
        <c:numFmt formatCode="General" sourceLinked="0"/>
        <c:tickLblPos val="nextTo"/>
        <c:crossAx val="97013120"/>
        <c:crosses val="autoZero"/>
        <c:auto val="1"/>
        <c:lblAlgn val="ctr"/>
        <c:lblOffset val="100"/>
      </c:catAx>
      <c:valAx>
        <c:axId val="97013120"/>
        <c:scaling>
          <c:orientation val="minMax"/>
        </c:scaling>
        <c:axPos val="b"/>
        <c:majorGridlines/>
        <c:numFmt formatCode="General" sourceLinked="1"/>
        <c:tickLblPos val="nextTo"/>
        <c:crossAx val="9701158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MENSA</c:v>
                </c:pt>
              </c:strCache>
            </c:strRef>
          </c:tx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12</c:v>
                </c:pt>
                <c:pt idx="1">
                  <c:v>22</c:v>
                </c:pt>
                <c:pt idx="2">
                  <c:v>10</c:v>
                </c:pt>
                <c:pt idx="3">
                  <c:v>26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PRE/POST SCUOLA</c:v>
                </c:pt>
              </c:strCache>
            </c:strRef>
          </c:tx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Foglio1!$C$2:$C$6</c:f>
              <c:numCache>
                <c:formatCode>General</c:formatCode>
                <c:ptCount val="5"/>
                <c:pt idx="0">
                  <c:v>18</c:v>
                </c:pt>
                <c:pt idx="1">
                  <c:v>25</c:v>
                </c:pt>
                <c:pt idx="2">
                  <c:v>7</c:v>
                </c:pt>
                <c:pt idx="3">
                  <c:v>25</c:v>
                </c:pt>
                <c:pt idx="4">
                  <c:v>0</c:v>
                </c:pt>
              </c:numCache>
            </c:numRef>
          </c:val>
        </c:ser>
        <c:axId val="113943680"/>
        <c:axId val="113945216"/>
      </c:barChart>
      <c:catAx>
        <c:axId val="113943680"/>
        <c:scaling>
          <c:orientation val="minMax"/>
        </c:scaling>
        <c:axPos val="b"/>
        <c:numFmt formatCode="General" sourceLinked="0"/>
        <c:tickLblPos val="nextTo"/>
        <c:crossAx val="113945216"/>
        <c:crosses val="autoZero"/>
        <c:auto val="1"/>
        <c:lblAlgn val="ctr"/>
        <c:lblOffset val="100"/>
      </c:catAx>
      <c:valAx>
        <c:axId val="113945216"/>
        <c:scaling>
          <c:orientation val="minMax"/>
        </c:scaling>
        <c:axPos val="l"/>
        <c:majorGridlines/>
        <c:numFmt formatCode="General" sourceLinked="1"/>
        <c:tickLblPos val="nextTo"/>
        <c:crossAx val="11394368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25"/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92D050"/>
              </a:solidFill>
            </c:spPr>
          </c:dPt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2060"/>
                    </a:solidFill>
                  </a:defRPr>
                </a:pPr>
                <a:endParaRPr lang="it-IT"/>
              </a:p>
            </c:txPr>
            <c:showPercent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5"/>
                <c:pt idx="0">
                  <c:v>NON SUFF</c:v>
                </c:pt>
                <c:pt idx="1">
                  <c:v>SUFFICIENTE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</c:v>
                </c:pt>
                <c:pt idx="1">
                  <c:v>6.0000000000000005E-2</c:v>
                </c:pt>
                <c:pt idx="2">
                  <c:v>0.1</c:v>
                </c:pt>
                <c:pt idx="3">
                  <c:v>0.41000000000000003</c:v>
                </c:pt>
                <c:pt idx="4">
                  <c:v>0.39000000000000007</c:v>
                </c:pt>
              </c:numCache>
            </c:numRef>
          </c:val>
        </c:ser>
      </c:pie3DChart>
    </c:plotArea>
    <c:legend>
      <c:legendPos val="r"/>
      <c:legendEntry>
        <c:idx val="5"/>
        <c:delete val="1"/>
      </c:legendEntry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plotArea>
      <c:layout>
        <c:manualLayout>
          <c:layoutTarget val="inner"/>
          <c:xMode val="edge"/>
          <c:yMode val="edge"/>
          <c:x val="8.3820841839214635E-2"/>
          <c:y val="4.4861391929187318E-2"/>
          <c:w val="0.7394773743559836"/>
          <c:h val="0.53981859772163365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NON SUFF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SUFFICIENTE</c:v>
                </c:pt>
              </c:strCache>
            </c:strRef>
          </c:tx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Foglio1!$C$2:$C$7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0.29000000000000004</c:v>
                </c:pt>
                <c:pt idx="4">
                  <c:v>0</c:v>
                </c:pt>
                <c:pt idx="5">
                  <c:v>0.1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DISCRETO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Foglio1!$D$2:$D$7</c:f>
              <c:numCache>
                <c:formatCode>0%</c:formatCode>
                <c:ptCount val="6"/>
                <c:pt idx="0">
                  <c:v>0.29000000000000004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BUONO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Foglio1!$E$2:$E$7</c:f>
              <c:numCache>
                <c:formatCode>0%</c:formatCode>
                <c:ptCount val="6"/>
                <c:pt idx="0">
                  <c:v>0.14000000000000001</c:v>
                </c:pt>
                <c:pt idx="1">
                  <c:v>0</c:v>
                </c:pt>
                <c:pt idx="2">
                  <c:v>0.71000000000000008</c:v>
                </c:pt>
                <c:pt idx="3">
                  <c:v>0.56999999999999995</c:v>
                </c:pt>
                <c:pt idx="4">
                  <c:v>0.70000000000000007</c:v>
                </c:pt>
                <c:pt idx="5">
                  <c:v>0.5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OTTIMO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2060"/>
              </a:solidFill>
            </a:ln>
          </c:spPr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Foglio1!$F$2:$F$7</c:f>
              <c:numCache>
                <c:formatCode>0%</c:formatCode>
                <c:ptCount val="6"/>
                <c:pt idx="0">
                  <c:v>0.56999999999999995</c:v>
                </c:pt>
                <c:pt idx="1">
                  <c:v>0</c:v>
                </c:pt>
                <c:pt idx="2">
                  <c:v>0.29000000000000004</c:v>
                </c:pt>
                <c:pt idx="3">
                  <c:v>0.14000000000000001</c:v>
                </c:pt>
                <c:pt idx="4">
                  <c:v>0.30000000000000004</c:v>
                </c:pt>
                <c:pt idx="5">
                  <c:v>0.2</c:v>
                </c:pt>
              </c:numCache>
            </c:numRef>
          </c:val>
        </c:ser>
        <c:axId val="114075136"/>
        <c:axId val="114076672"/>
      </c:barChart>
      <c:catAx>
        <c:axId val="114075136"/>
        <c:scaling>
          <c:orientation val="minMax"/>
        </c:scaling>
        <c:axPos val="b"/>
        <c:numFmt formatCode="General" sourceLinked="0"/>
        <c:tickLblPos val="nextTo"/>
        <c:crossAx val="114076672"/>
        <c:crosses val="autoZero"/>
        <c:auto val="1"/>
        <c:lblAlgn val="ctr"/>
        <c:lblOffset val="100"/>
      </c:catAx>
      <c:valAx>
        <c:axId val="114076672"/>
        <c:scaling>
          <c:orientation val="minMax"/>
        </c:scaling>
        <c:axPos val="l"/>
        <c:majorGridlines/>
        <c:numFmt formatCode="0%" sourceLinked="1"/>
        <c:tickLblPos val="nextTo"/>
        <c:crossAx val="114075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86611742976577"/>
          <c:y val="0.60834655519720338"/>
          <c:w val="0.18329870224555264"/>
          <c:h val="0.38940994435880305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0.13299540682414707"/>
          <c:y val="3.0831228624714799E-2"/>
          <c:w val="0.7338370030135124"/>
          <c:h val="0.77021641582134004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Foglio1!$A$2:$A$7</c:f>
              <c:strCache>
                <c:ptCount val="6"/>
                <c:pt idx="0">
                  <c:v>non suff</c:v>
                </c:pt>
                <c:pt idx="1">
                  <c:v>sufficiente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  <c:pt idx="5">
                  <c:v>non risponde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</c:v>
                </c:pt>
                <c:pt idx="1">
                  <c:v>0.18000000000000002</c:v>
                </c:pt>
                <c:pt idx="2">
                  <c:v>0.16</c:v>
                </c:pt>
                <c:pt idx="3">
                  <c:v>0.41000000000000003</c:v>
                </c:pt>
                <c:pt idx="4">
                  <c:v>6.0000000000000005E-2</c:v>
                </c:pt>
                <c:pt idx="5">
                  <c:v>0.19</c:v>
                </c:pt>
              </c:numCache>
            </c:numRef>
          </c:val>
        </c:ser>
        <c:dLbls>
          <c:showVal val="1"/>
        </c:dLbls>
        <c:axId val="114121344"/>
        <c:axId val="114172288"/>
      </c:barChart>
      <c:catAx>
        <c:axId val="114121344"/>
        <c:scaling>
          <c:orientation val="minMax"/>
        </c:scaling>
        <c:axPos val="b"/>
        <c:numFmt formatCode="General" sourceLinked="0"/>
        <c:tickLblPos val="nextTo"/>
        <c:crossAx val="114172288"/>
        <c:crosses val="autoZero"/>
        <c:auto val="1"/>
        <c:lblAlgn val="ctr"/>
        <c:lblOffset val="100"/>
      </c:catAx>
      <c:valAx>
        <c:axId val="114172288"/>
        <c:scaling>
          <c:orientation val="minMax"/>
        </c:scaling>
        <c:axPos val="l"/>
        <c:majorGridlines/>
        <c:numFmt formatCode="0%" sourceLinked="1"/>
        <c:tickLblPos val="nextTo"/>
        <c:crossAx val="11412134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EC24E-798D-1844-9F3D-D74C7FEC5038}" type="datetimeFigureOut">
              <a:rPr lang="it-IT" smtClean="0"/>
              <a:pPr/>
              <a:t>19/01/2017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Questionario docenti</a:t>
            </a:r>
            <a:endParaRPr lang="it-IT" sz="6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FF"/>
                </a:solidFill>
              </a:rPr>
              <a:t>AUTOVALUTAZIONE 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ANNO SCOLASTICO 2015/2016</a:t>
            </a:r>
            <a:endParaRPr lang="it-IT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2673" y="274638"/>
            <a:ext cx="8229600" cy="1143000"/>
          </a:xfrm>
        </p:spPr>
        <p:txBody>
          <a:bodyPr>
            <a:noAutofit/>
          </a:bodyPr>
          <a:lstStyle/>
          <a:p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ORARI COLLOQUI CON GENITORI</a:t>
            </a:r>
            <a:b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qualcuno della secondaria,  richiede più colloqui pomeridiani con i genitori per visionare le verifiche</a:t>
            </a:r>
            <a:endParaRPr lang="it-IT" sz="28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323580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5276" y="2571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36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GESTIONE ORE SUPPLENZA</a:t>
            </a:r>
            <a:r>
              <a:rPr lang="it-IT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it-IT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it-IT" sz="22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NON </a:t>
            </a:r>
            <a:r>
              <a:rPr lang="it-IT" sz="2200" cap="all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CI</a:t>
            </a:r>
            <a:r>
              <a:rPr lang="it-IT" sz="22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SONO PIU’ I GIUDIZI NEGATIVI DELLO SCORSO ANNO</a:t>
            </a:r>
            <a:br>
              <a:rPr lang="it-IT" sz="22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it-IT" sz="22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-</a:t>
            </a:r>
            <a:endParaRPr lang="it-IT" sz="2200" cap="all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18021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Clima all’interno dei Consigli di classe/Interclasse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488859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Criticità all’interno dei consigli di classe secondaria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In alcuni </a:t>
            </a:r>
            <a:r>
              <a:rPr lang="it-IT" dirty="0" err="1" smtClean="0"/>
              <a:t>CdC</a:t>
            </a:r>
            <a:r>
              <a:rPr lang="it-IT" dirty="0" smtClean="0"/>
              <a:t> ci sono pochi colleghi a causa della turnazione</a:t>
            </a:r>
          </a:p>
          <a:p>
            <a:r>
              <a:rPr lang="it-IT" dirty="0" smtClean="0"/>
              <a:t>Nei consigli di classe serve più tempo per parlare dei progetti</a:t>
            </a:r>
          </a:p>
          <a:p>
            <a:r>
              <a:rPr lang="it-IT" dirty="0" smtClean="0"/>
              <a:t>Consigli orientativi in tempi stretti</a:t>
            </a:r>
          </a:p>
          <a:p>
            <a:pPr>
              <a:buNone/>
            </a:pPr>
            <a:r>
              <a:rPr lang="it-IT" dirty="0" smtClean="0"/>
              <a:t>NON SONO STATE TABULATE LE DOMANDE CON GIUDIZI GENERALMENTE </a:t>
            </a:r>
            <a:r>
              <a:rPr lang="it-IT" smtClean="0"/>
              <a:t>POSITIVI SULLE USCITE, RAPPORTI CON SEGRETERIA O PRESIDENZA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SCHEDE RICONSEGNATE NEI SINGOLI PLESSI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361386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TEMI DEL QUESTIONARIO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SITO E MULTIMEDIALITA’</a:t>
            </a:r>
          </a:p>
          <a:p>
            <a:r>
              <a:rPr lang="it-IT" dirty="0" smtClean="0"/>
              <a:t>POF</a:t>
            </a:r>
          </a:p>
          <a:p>
            <a:r>
              <a:rPr lang="it-IT" dirty="0" smtClean="0"/>
              <a:t>AGGIORNAMENTO</a:t>
            </a:r>
          </a:p>
          <a:p>
            <a:r>
              <a:rPr lang="it-IT" dirty="0" smtClean="0"/>
              <a:t>COLLOQUI GENITORI/RAPPORTI FAMIGLIE</a:t>
            </a:r>
          </a:p>
          <a:p>
            <a:r>
              <a:rPr lang="it-IT" dirty="0" smtClean="0"/>
              <a:t>SERVIZI VARI  SEGRETERIA-FOTOCOPIE-EVACUAZIONE</a:t>
            </a:r>
          </a:p>
          <a:p>
            <a:r>
              <a:rPr lang="it-IT" dirty="0" smtClean="0"/>
              <a:t>USCITE</a:t>
            </a:r>
          </a:p>
          <a:p>
            <a:r>
              <a:rPr lang="it-IT" dirty="0" smtClean="0"/>
              <a:t>SUPPLENZE</a:t>
            </a:r>
          </a:p>
          <a:p>
            <a:r>
              <a:rPr lang="it-IT" dirty="0" smtClean="0"/>
              <a:t>INTERVALLI (MENSA, PRE/POST SCUOLA ECC)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83398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ARGOMENTI PIU’ INTERESSANTI O URGENTI PER MIGLIORARE IL SERVIZIO</a:t>
            </a:r>
            <a:b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it-IT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56221840"/>
              </p:ext>
            </p:extLst>
          </p:nvPr>
        </p:nvGraphicFramePr>
        <p:xfrm>
          <a:off x="381000" y="1981200"/>
          <a:ext cx="822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ttangolo 2"/>
          <p:cNvSpPr/>
          <p:nvPr/>
        </p:nvSpPr>
        <p:spPr>
          <a:xfrm>
            <a:off x="292106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 anchor="t">
            <a:normAutofit/>
          </a:bodyPr>
          <a:lstStyle/>
          <a:p>
            <a:r>
              <a:rPr lang="it-IT" sz="3200" dirty="0" smtClean="0"/>
              <a:t>OCCASIONI PER DISCUTERE DEL POF</a:t>
            </a:r>
            <a:br>
              <a:rPr lang="it-IT" sz="3200" dirty="0" smtClean="0"/>
            </a:br>
            <a:r>
              <a:rPr lang="it-IT" sz="1600" dirty="0" smtClean="0"/>
              <a:t>DAL 2015 SONO AUMENTATE LE VALUTAZIONI BASSE, E’ DIFFUSA L’OPINIONE CHE NON SI DISCUTA ABBASTANZA DEL POF </a:t>
            </a:r>
            <a:endParaRPr lang="it-IT" sz="32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36786470"/>
              </p:ext>
            </p:extLst>
          </p:nvPr>
        </p:nvGraphicFramePr>
        <p:xfrm>
          <a:off x="457200" y="1844824"/>
          <a:ext cx="8229600" cy="39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9741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AREA TECNOLOGIE MULTIMEDIALI E SITO SCUOLA</a:t>
            </a:r>
            <a:endParaRPr lang="it-IT" sz="28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50830652"/>
              </p:ext>
            </p:extLst>
          </p:nvPr>
        </p:nvGraphicFramePr>
        <p:xfrm>
          <a:off x="381001" y="1447800"/>
          <a:ext cx="8305799" cy="4418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8482"/>
                <a:gridCol w="1408906"/>
                <a:gridCol w="1440606"/>
                <a:gridCol w="1483516"/>
                <a:gridCol w="779542"/>
                <a:gridCol w="1204747"/>
              </a:tblGrid>
              <a:tr h="757064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UNA VOLTA  A SETTIMANA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UNA VOLTA AL MESE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UNA VOLTA A QUADRIM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ALTRO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NON RISPONDE</a:t>
                      </a:r>
                      <a:endParaRPr lang="it-IT" sz="1600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COLLEGAMENTO AL SITO</a:t>
                      </a:r>
                    </a:p>
                    <a:p>
                      <a:endParaRPr lang="it-IT" sz="1600" b="1" dirty="0" smtClean="0"/>
                    </a:p>
                    <a:p>
                      <a:r>
                        <a:rPr lang="it-IT" sz="1600" b="1" dirty="0" smtClean="0"/>
                        <a:t>Aumentata la frequenza dal 2015 di 10 punti percentuali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50 %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35%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6%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0%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9%</a:t>
                      </a:r>
                      <a:endParaRPr lang="it-IT" sz="2800" b="1" dirty="0"/>
                    </a:p>
                  </a:txBody>
                  <a:tcPr anchor="ctr"/>
                </a:tc>
              </a:tr>
              <a:tr h="896723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INSERIRE</a:t>
                      </a:r>
                      <a:r>
                        <a:rPr lang="it-IT" sz="1600" b="1" baseline="0" dirty="0" smtClean="0">
                          <a:solidFill>
                            <a:schemeClr val="tx1"/>
                          </a:solidFill>
                        </a:rPr>
                        <a:t> I 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VOTI  IN MASTERCOM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CIRCOLARI E DOCUMENTI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INFORMARSI</a:t>
                      </a:r>
                      <a:r>
                        <a:rPr lang="it-IT" sz="1600" b="1" baseline="0" dirty="0" smtClean="0">
                          <a:solidFill>
                            <a:schemeClr val="tx1"/>
                          </a:solidFill>
                        </a:rPr>
                        <a:t> SU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 ATTIVITA’ DELL’ISTITUTO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96611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MOTIVAZIONE </a:t>
                      </a:r>
                      <a:r>
                        <a:rPr lang="it-IT" sz="1600" b="1" smtClean="0"/>
                        <a:t>DEL COLLEGAMENTO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34%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31%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30%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5%</a:t>
                      </a:r>
                      <a:endParaRPr lang="it-IT" sz="28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>
          <a:xfrm>
            <a:off x="2339752" y="2420888"/>
            <a:ext cx="1224136" cy="1152128"/>
          </a:xfrm>
          <a:prstGeom prst="ellipse">
            <a:avLst/>
          </a:prstGeom>
          <a:noFill/>
          <a:ln w="76200">
            <a:solidFill>
              <a:srgbClr val="003CB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70C0"/>
              </a:solidFill>
            </a:endParaRPr>
          </a:p>
        </p:txBody>
      </p:sp>
      <p:cxnSp>
        <p:nvCxnSpPr>
          <p:cNvPr id="7" name="Connettore 2 6"/>
          <p:cNvCxnSpPr/>
          <p:nvPr/>
        </p:nvCxnSpPr>
        <p:spPr>
          <a:xfrm flipV="1">
            <a:off x="1403648" y="2708920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733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FUNZIONALITA’ SITO E</a:t>
            </a:r>
            <a:b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FRUIZIONE STRUMENTI MULTIMEDIALI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76440966"/>
              </p:ext>
            </p:extLst>
          </p:nvPr>
        </p:nvGraphicFramePr>
        <p:xfrm>
          <a:off x="427112" y="1455739"/>
          <a:ext cx="8229600" cy="508988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14800"/>
                <a:gridCol w="4114800"/>
              </a:tblGrid>
              <a:tr h="1325189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Il sito internet è funzionale alle esigenze degli utenti-docenti ?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78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 ha attribuito una valutazione medio-alta</a:t>
                      </a:r>
                      <a:endParaRPr lang="it-IT" sz="2800" dirty="0"/>
                    </a:p>
                  </a:txBody>
                  <a:tcPr/>
                </a:tc>
              </a:tr>
              <a:tr h="892716"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rgbClr val="FF0000"/>
                          </a:solidFill>
                        </a:rPr>
                        <a:t>Fruizione strumenti multimediali</a:t>
                      </a:r>
                      <a:endParaRPr lang="it-I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Migliorato il giudizio negativo rispetto al 2015 ed anche i giudizi positivi</a:t>
                      </a:r>
                      <a:endParaRPr lang="it-IT" sz="1400" dirty="0"/>
                    </a:p>
                  </a:txBody>
                  <a:tcPr/>
                </a:tc>
              </a:tr>
              <a:tr h="51204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Non</a:t>
                      </a:r>
                      <a:r>
                        <a:rPr lang="it-IT" sz="2800" b="1" baseline="0" dirty="0" smtClean="0"/>
                        <a:t> sufficiente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aseline="0" dirty="0" smtClean="0"/>
                        <a:t>  10 </a:t>
                      </a:r>
                      <a:r>
                        <a:rPr lang="it-IT" sz="2800" dirty="0" smtClean="0"/>
                        <a:t>%  </a:t>
                      </a:r>
                      <a:r>
                        <a:rPr lang="it-IT" sz="1600" dirty="0" smtClean="0"/>
                        <a:t>(alto primaria</a:t>
                      </a:r>
                      <a:r>
                        <a:rPr lang="it-IT" sz="1600" baseline="0" dirty="0" smtClean="0"/>
                        <a:t> </a:t>
                      </a:r>
                      <a:r>
                        <a:rPr lang="it-IT" sz="1600" dirty="0" err="1" smtClean="0"/>
                        <a:t>Eupilio</a:t>
                      </a:r>
                      <a:r>
                        <a:rPr lang="it-IT" sz="1600" dirty="0" smtClean="0"/>
                        <a:t>)</a:t>
                      </a:r>
                      <a:endParaRPr lang="it-IT" sz="16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sufficiente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12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  </a:t>
                      </a:r>
                      <a:r>
                        <a:rPr lang="it-IT" sz="1600" dirty="0" smtClean="0"/>
                        <a:t>(alto primaria Eupilio)</a:t>
                      </a:r>
                      <a:endParaRPr lang="it-IT" sz="16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discreto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21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buono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48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ottimo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  9%</a:t>
                      </a:r>
                      <a:endParaRPr lang="it-IT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>
          <a:xfrm>
            <a:off x="4466332" y="3645024"/>
            <a:ext cx="1368152" cy="1296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2 5"/>
          <p:cNvCxnSpPr>
            <a:endCxn id="3" idx="7"/>
          </p:cNvCxnSpPr>
          <p:nvPr/>
        </p:nvCxnSpPr>
        <p:spPr>
          <a:xfrm flipH="1">
            <a:off x="5634123" y="3068960"/>
            <a:ext cx="1170125" cy="7658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>ESIGENZE URGENTI DOMANDA 6</a:t>
            </a:r>
            <a:br>
              <a:rPr lang="it-IT" sz="3600" dirty="0" smtClean="0"/>
            </a:br>
            <a:r>
              <a:rPr lang="it-IT" sz="3600" dirty="0" smtClean="0"/>
              <a:t>RELATIVA A STRUMENTI MULTIMEDIALI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 </a:t>
            </a:r>
            <a:r>
              <a:rPr lang="it-IT" dirty="0" err="1" smtClean="0"/>
              <a:t>Lim</a:t>
            </a:r>
            <a:r>
              <a:rPr lang="it-IT" dirty="0" smtClean="0"/>
              <a:t> funzionanti in tutte le aule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maggior numero stampanti o a colori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minima scorta inchiostro stampanti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scorta lampade LIM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PC  funzionanti/rinnovare i computer (sec </a:t>
            </a:r>
            <a:r>
              <a:rPr lang="it-IT" dirty="0" err="1" smtClean="0"/>
              <a:t>Pusiano</a:t>
            </a:r>
            <a:r>
              <a:rPr lang="it-IT" dirty="0" smtClean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Aula poco fruibile con sedie ingombranti ad </a:t>
            </a:r>
            <a:r>
              <a:rPr lang="it-IT" dirty="0" err="1" smtClean="0"/>
              <a:t>Eupilio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xmlns="" val="329769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CRITICITA’ SU GESTIONE MENSA E PRE/POST SCUOLA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Giudizi più negativi rispetto al 2015 per mensa (primaria </a:t>
            </a:r>
            <a:r>
              <a:rPr lang="it-IT" dirty="0" err="1" smtClean="0"/>
              <a:t>Eupilio</a:t>
            </a:r>
            <a:r>
              <a:rPr lang="it-IT" dirty="0" smtClean="0"/>
              <a:t>: numero elevato di utenti)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SORVEGLIANZA CON PERSONE QUALIFICATE</a:t>
            </a:r>
            <a:endParaRPr lang="it-IT" dirty="0"/>
          </a:p>
        </p:txBody>
      </p:sp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xmlns="" val="769006473"/>
              </p:ext>
            </p:extLst>
          </p:nvPr>
        </p:nvGraphicFramePr>
        <p:xfrm>
          <a:off x="457200" y="3501008"/>
          <a:ext cx="793122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1546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335</Words>
  <Application>Microsoft Office PowerPoint</Application>
  <PresentationFormat>Presentazione su schermo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Questionario docenti</vt:lpstr>
      <vt:lpstr>SCHEDE RICONSEGNATE NEI SINGOLI PLESSI</vt:lpstr>
      <vt:lpstr>TEMI DEL QUESTIONARIO</vt:lpstr>
      <vt:lpstr>ARGOMENTI PIU’ INTERESSANTI O URGENTI PER MIGLIORARE IL SERVIZIO </vt:lpstr>
      <vt:lpstr>OCCASIONI PER DISCUTERE DEL POF DAL 2015 SONO AUMENTATE LE VALUTAZIONI BASSE, E’ DIFFUSA L’OPINIONE CHE NON SI DISCUTA ABBASTANZA DEL POF </vt:lpstr>
      <vt:lpstr>AREA TECNOLOGIE MULTIMEDIALI E SITO SCUOLA</vt:lpstr>
      <vt:lpstr>FUNZIONALITA’ SITO E FRUIZIONE STRUMENTI MULTIMEDIALI</vt:lpstr>
      <vt:lpstr>ESIGENZE URGENTI DOMANDA 6 RELATIVA A STRUMENTI MULTIMEDIALI</vt:lpstr>
      <vt:lpstr>CRITICITA’ SU GESTIONE MENSA E PRE/POST SCUOLA</vt:lpstr>
      <vt:lpstr>ORARI COLLOQUI CON GENITORI qualcuno della secondaria,  richiede più colloqui pomeridiani con i genitori per visionare le verifiche</vt:lpstr>
      <vt:lpstr>GESTIONE ORE SUPPLENZA NON CI SONO PIU’ I GIUDIZI NEGATIVI DELLO SCORSO ANNO -</vt:lpstr>
      <vt:lpstr>Clima all’interno dei Consigli di classe/Interclasse</vt:lpstr>
      <vt:lpstr>Criticità all’interno dei consigli di classe secondaria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Questionario genitori</dc:title>
  <dc:creator>Gianluca P</dc:creator>
  <cp:lastModifiedBy>Utente</cp:lastModifiedBy>
  <cp:revision>101</cp:revision>
  <dcterms:created xsi:type="dcterms:W3CDTF">2013-09-07T06:10:10Z</dcterms:created>
  <dcterms:modified xsi:type="dcterms:W3CDTF">2017-01-19T12:04:28Z</dcterms:modified>
</cp:coreProperties>
</file>