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  <a:srgbClr val="003CB4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0"/>
  </p:normalViewPr>
  <p:slideViewPr>
    <p:cSldViewPr snapToObjects="1">
      <p:cViewPr varScale="1">
        <p:scale>
          <a:sx n="68" d="100"/>
          <a:sy n="6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0.11962513366384808"/>
          <c:y val="5.8365479346605451E-2"/>
          <c:w val="0.69864963060173402"/>
          <c:h val="0.594392618764228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PLESSI</c:v>
                </c:pt>
              </c:strCache>
            </c:strRef>
          </c:tx>
          <c:cat>
            <c:strRef>
              <c:f>Foglio1!$A$2:$A$17</c:f>
              <c:strCache>
                <c:ptCount val="16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</c:strCache>
            </c:strRef>
          </c:cat>
          <c:val>
            <c:numRef>
              <c:f>Foglio1!$B$2:$B$17</c:f>
              <c:numCache>
                <c:formatCode>0%</c:formatCode>
                <c:ptCount val="16"/>
                <c:pt idx="0">
                  <c:v>0.87000000000000011</c:v>
                </c:pt>
                <c:pt idx="1">
                  <c:v>1</c:v>
                </c:pt>
                <c:pt idx="2">
                  <c:v>1</c:v>
                </c:pt>
                <c:pt idx="3">
                  <c:v>0.7400000000000001</c:v>
                </c:pt>
                <c:pt idx="4">
                  <c:v>0.93</c:v>
                </c:pt>
                <c:pt idx="5">
                  <c:v>0.48000000000000004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ISTITUTO</c:v>
                </c:pt>
              </c:strCache>
            </c:strRef>
          </c:tx>
          <c:cat>
            <c:strRef>
              <c:f>Foglio1!$A$2:$A$17</c:f>
              <c:strCache>
                <c:ptCount val="16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</c:strCache>
            </c:strRef>
          </c:cat>
          <c:val>
            <c:numRef>
              <c:f>Foglio1!$C$2:$C$17</c:f>
              <c:numCache>
                <c:formatCode>General</c:formatCode>
                <c:ptCount val="16"/>
                <c:pt idx="9" formatCode="0%">
                  <c:v>0.59000000000000008</c:v>
                </c:pt>
                <c:pt idx="10" formatCode="0%">
                  <c:v>0.60000000000000009</c:v>
                </c:pt>
                <c:pt idx="11" formatCode="0%">
                  <c:v>0.45</c:v>
                </c:pt>
                <c:pt idx="12" formatCode="0%">
                  <c:v>0.79</c:v>
                </c:pt>
                <c:pt idx="13" formatCode="0%">
                  <c:v>0.56000000000000005</c:v>
                </c:pt>
                <c:pt idx="14" formatCode="0%">
                  <c:v>0.92</c:v>
                </c:pt>
                <c:pt idx="15" formatCode="0%">
                  <c:v>0.91</c:v>
                </c:pt>
              </c:numCache>
            </c:numRef>
          </c:val>
        </c:ser>
        <c:axId val="82286464"/>
        <c:axId val="82288000"/>
      </c:barChart>
      <c:catAx>
        <c:axId val="82286464"/>
        <c:scaling>
          <c:orientation val="minMax"/>
        </c:scaling>
        <c:axPos val="b"/>
        <c:numFmt formatCode="General" sourceLinked="0"/>
        <c:tickLblPos val="nextTo"/>
        <c:crossAx val="82288000"/>
        <c:crosses val="autoZero"/>
        <c:auto val="1"/>
        <c:lblAlgn val="ctr"/>
        <c:lblOffset val="100"/>
      </c:catAx>
      <c:valAx>
        <c:axId val="82288000"/>
        <c:scaling>
          <c:orientation val="minMax"/>
        </c:scaling>
        <c:axPos val="l"/>
        <c:majorGridlines/>
        <c:numFmt formatCode="0%" sourceLinked="1"/>
        <c:tickLblPos val="nextTo"/>
        <c:crossAx val="8228646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>
        <c:manualLayout>
          <c:layoutTarget val="inner"/>
          <c:xMode val="edge"/>
          <c:yMode val="edge"/>
          <c:x val="0.13299540682414704"/>
          <c:y val="3.9249326607398251E-2"/>
          <c:w val="0.62426910177894412"/>
          <c:h val="0.84317326500459699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SI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Foglio1!$B$2</c:f>
              <c:numCache>
                <c:formatCode>0.00%</c:formatCode>
                <c:ptCount val="1"/>
                <c:pt idx="0">
                  <c:v>0.96000000000000008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NO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Foglio1!$C$2</c:f>
              <c:numCache>
                <c:formatCode>0.00%</c:formatCode>
                <c:ptCount val="1"/>
                <c:pt idx="0">
                  <c:v>4.0000000000000008E-2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NON RISPONDE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Foglio1!$D$2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</c:ser>
        <c:dLbls>
          <c:showVal val="1"/>
        </c:dLbls>
        <c:axId val="82953728"/>
        <c:axId val="82955264"/>
      </c:barChart>
      <c:catAx>
        <c:axId val="82953728"/>
        <c:scaling>
          <c:orientation val="minMax"/>
        </c:scaling>
        <c:axPos val="b"/>
        <c:numFmt formatCode="General" sourceLinked="0"/>
        <c:tickLblPos val="nextTo"/>
        <c:crossAx val="82955264"/>
        <c:crosses val="autoZero"/>
        <c:auto val="1"/>
        <c:lblAlgn val="ctr"/>
        <c:lblOffset val="100"/>
      </c:catAx>
      <c:valAx>
        <c:axId val="82955264"/>
        <c:scaling>
          <c:orientation val="minMax"/>
        </c:scaling>
        <c:axPos val="l"/>
        <c:majorGridlines/>
        <c:numFmt formatCode="0.00%" sourceLinked="1"/>
        <c:tickLblPos val="nextTo"/>
        <c:crossAx val="8295372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Lbls>
            <c:dLbl>
              <c:idx val="0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elete val="1"/>
            <c:spPr>
              <a:noFill/>
              <a:ln>
                <a:noFill/>
              </a:ln>
              <a:effectLst/>
            </c:spPr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molto facile</c:v>
                </c:pt>
                <c:pt idx="1">
                  <c:v>abbastanza facile</c:v>
                </c:pt>
                <c:pt idx="2">
                  <c:v>abbastanza difficile </c:v>
                </c:pt>
                <c:pt idx="3">
                  <c:v>molto difficile </c:v>
                </c:pt>
                <c:pt idx="4">
                  <c:v>non necessario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0.51</c:v>
                </c:pt>
                <c:pt idx="1">
                  <c:v>0.31000000000000005</c:v>
                </c:pt>
                <c:pt idx="2">
                  <c:v>0.11</c:v>
                </c:pt>
                <c:pt idx="3">
                  <c:v>4.0000000000000008E-2</c:v>
                </c:pt>
                <c:pt idx="4">
                  <c:v>2.0000000000000004E-2</c:v>
                </c:pt>
                <c:pt idx="5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2060"/>
                    </a:solidFill>
                  </a:defRPr>
                </a:pPr>
                <a:endParaRPr lang="it-IT"/>
              </a:p>
            </c:txPr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direttamente dai figli</c:v>
                </c:pt>
                <c:pt idx="1">
                  <c:v>diario, circolari</c:v>
                </c:pt>
                <c:pt idx="2">
                  <c:v>sito scuola</c:v>
                </c:pt>
                <c:pt idx="3">
                  <c:v>rappresentanti</c:v>
                </c:pt>
                <c:pt idx="4">
                  <c:v>altri genitori</c:v>
                </c:pt>
                <c:pt idx="5">
                  <c:v>non inform/non risp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0.31000000000000005</c:v>
                </c:pt>
                <c:pt idx="1">
                  <c:v>0.35000000000000003</c:v>
                </c:pt>
                <c:pt idx="2">
                  <c:v>0.12000000000000001</c:v>
                </c:pt>
                <c:pt idx="3">
                  <c:v>0.18000000000000002</c:v>
                </c:pt>
                <c:pt idx="4">
                  <c:v>4.0000000000000008E-2</c:v>
                </c:pt>
                <c:pt idx="5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8.3820841839214608E-2"/>
          <c:y val="4.4861391929187297E-2"/>
          <c:w val="0.7394773743559836"/>
          <c:h val="0.53981859772163376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ottimo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0.31000000000000005</c:v>
                </c:pt>
                <c:pt idx="1">
                  <c:v>0.39000000000000007</c:v>
                </c:pt>
                <c:pt idx="2">
                  <c:v>0.27</c:v>
                </c:pt>
                <c:pt idx="3">
                  <c:v>0.46</c:v>
                </c:pt>
                <c:pt idx="4">
                  <c:v>0.27</c:v>
                </c:pt>
                <c:pt idx="5">
                  <c:v>0.33000000000000007</c:v>
                </c:pt>
                <c:pt idx="6">
                  <c:v>0.18000000000000002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buono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Foglio1!$C$2:$C$8</c:f>
              <c:numCache>
                <c:formatCode>0%</c:formatCode>
                <c:ptCount val="7"/>
                <c:pt idx="0">
                  <c:v>0.62000000000000011</c:v>
                </c:pt>
                <c:pt idx="1">
                  <c:v>0.53</c:v>
                </c:pt>
                <c:pt idx="2">
                  <c:v>0.60000000000000009</c:v>
                </c:pt>
                <c:pt idx="3">
                  <c:v>0.47000000000000003</c:v>
                </c:pt>
                <c:pt idx="4">
                  <c:v>0.6100000000000001</c:v>
                </c:pt>
                <c:pt idx="5">
                  <c:v>0.55000000000000004</c:v>
                </c:pt>
                <c:pt idx="6">
                  <c:v>0.42000000000000004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sufficiente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Foglio1!$D$2:$D$8</c:f>
              <c:numCache>
                <c:formatCode>0%</c:formatCode>
                <c:ptCount val="7"/>
                <c:pt idx="0">
                  <c:v>6.0000000000000005E-2</c:v>
                </c:pt>
                <c:pt idx="1">
                  <c:v>6.0000000000000005E-2</c:v>
                </c:pt>
                <c:pt idx="2">
                  <c:v>0.11</c:v>
                </c:pt>
                <c:pt idx="3">
                  <c:v>6.0000000000000005E-2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insufficiente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Foglio1!$E$2:$E$8</c:f>
              <c:numCache>
                <c:formatCode>0%</c:formatCode>
                <c:ptCount val="7"/>
                <c:pt idx="0">
                  <c:v>0</c:v>
                </c:pt>
                <c:pt idx="1">
                  <c:v>2.0000000000000004E-2</c:v>
                </c:pt>
                <c:pt idx="2">
                  <c:v>0</c:v>
                </c:pt>
                <c:pt idx="3">
                  <c:v>1.0000000000000002E-2</c:v>
                </c:pt>
                <c:pt idx="4">
                  <c:v>1.0000000000000002E-2</c:v>
                </c:pt>
                <c:pt idx="5">
                  <c:v>1.0000000000000002E-2</c:v>
                </c:pt>
                <c:pt idx="6">
                  <c:v>4.0000000000000008E-2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non risponde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Foglio1!$F$2:$F$8</c:f>
              <c:numCache>
                <c:formatCode>0%</c:formatCode>
                <c:ptCount val="7"/>
                <c:pt idx="0">
                  <c:v>0</c:v>
                </c:pt>
                <c:pt idx="1">
                  <c:v>1.0000000000000002E-2</c:v>
                </c:pt>
                <c:pt idx="2">
                  <c:v>2.0000000000000004E-2</c:v>
                </c:pt>
                <c:pt idx="3">
                  <c:v>0</c:v>
                </c:pt>
                <c:pt idx="4">
                  <c:v>1.0000000000000002E-2</c:v>
                </c:pt>
                <c:pt idx="5">
                  <c:v>1.0000000000000002E-2</c:v>
                </c:pt>
                <c:pt idx="6">
                  <c:v>0.27</c:v>
                </c:pt>
              </c:numCache>
            </c:numRef>
          </c:val>
        </c:ser>
        <c:axId val="101238656"/>
        <c:axId val="101240192"/>
      </c:barChart>
      <c:catAx>
        <c:axId val="101238656"/>
        <c:scaling>
          <c:orientation val="minMax"/>
        </c:scaling>
        <c:axPos val="b"/>
        <c:numFmt formatCode="General" sourceLinked="0"/>
        <c:tickLblPos val="nextTo"/>
        <c:crossAx val="101240192"/>
        <c:crosses val="autoZero"/>
        <c:auto val="1"/>
        <c:lblAlgn val="ctr"/>
        <c:lblOffset val="100"/>
      </c:catAx>
      <c:valAx>
        <c:axId val="101240192"/>
        <c:scaling>
          <c:orientation val="minMax"/>
        </c:scaling>
        <c:axPos val="l"/>
        <c:majorGridlines/>
        <c:numFmt formatCode="0%" sourceLinked="1"/>
        <c:tickLblPos val="nextTo"/>
        <c:crossAx val="101238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86611742976577"/>
          <c:y val="0.60834655519720338"/>
          <c:w val="0.18904746281714804"/>
          <c:h val="0.38940994435880305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dLbls>
            <c:dLbl>
              <c:idx val="4"/>
              <c:layout>
                <c:manualLayout>
                  <c:x val="-4.6296296296296328E-3"/>
                  <c:y val="3.9284457252522699E-2"/>
                </c:manualLayout>
              </c:layout>
              <c:dLblPos val="ctr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3CB4"/>
                    </a:solidFill>
                  </a:defRPr>
                </a:pPr>
                <a:endParaRPr lang="it-IT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Foglio1!$A$2:$A$7</c:f>
              <c:strCache>
                <c:ptCount val="6"/>
                <c:pt idx="0">
                  <c:v>OTTIMA</c:v>
                </c:pt>
                <c:pt idx="1">
                  <c:v>BUONA</c:v>
                </c:pt>
                <c:pt idx="2">
                  <c:v>SUFFICIENTE</c:v>
                </c:pt>
                <c:pt idx="3">
                  <c:v>INSUFFICIENTE</c:v>
                </c:pt>
                <c:pt idx="4">
                  <c:v>NON SO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9.0000000000000011E-2</c:v>
                </c:pt>
                <c:pt idx="1">
                  <c:v>0.15000000000000002</c:v>
                </c:pt>
                <c:pt idx="2">
                  <c:v>4.0000000000000008E-2</c:v>
                </c:pt>
                <c:pt idx="3">
                  <c:v>3.0000000000000002E-2</c:v>
                </c:pt>
                <c:pt idx="4">
                  <c:v>0</c:v>
                </c:pt>
                <c:pt idx="5">
                  <c:v>0.70000000000000007</c:v>
                </c:pt>
              </c:numCache>
            </c:numRef>
          </c:val>
        </c:ser>
        <c:gapWidth val="100"/>
        <c:axId val="101260672"/>
        <c:axId val="101266560"/>
      </c:barChart>
      <c:catAx>
        <c:axId val="101260672"/>
        <c:scaling>
          <c:orientation val="minMax"/>
        </c:scaling>
        <c:axPos val="b"/>
        <c:numFmt formatCode="General" sourceLinked="0"/>
        <c:tickLblPos val="nextTo"/>
        <c:crossAx val="101266560"/>
        <c:crosses val="autoZero"/>
        <c:auto val="1"/>
        <c:lblAlgn val="ctr"/>
        <c:lblOffset val="100"/>
      </c:catAx>
      <c:valAx>
        <c:axId val="101266560"/>
        <c:scaling>
          <c:orientation val="minMax"/>
        </c:scaling>
        <c:axPos val="l"/>
        <c:majorGridlines/>
        <c:numFmt formatCode="0%" sourceLinked="1"/>
        <c:tickLblPos val="nextTo"/>
        <c:crossAx val="1012606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Risposte</c:v>
                </c:pt>
              </c:strCache>
            </c:strRef>
          </c:tx>
          <c:explosion val="31"/>
          <c:dLbls>
            <c:dLbl>
              <c:idx val="2"/>
              <c:layout>
                <c:manualLayout>
                  <c:x val="-2.2363055312530397E-2"/>
                  <c:y val="2.82894491183424E-2"/>
                </c:manualLayout>
              </c:layout>
              <c:dLblPos val="bestFit"/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5006197142023976E-2"/>
                  <c:y val="-2.6178075251609454E-2"/>
                </c:manualLayout>
              </c:layout>
              <c:dLblPos val="bestFit"/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5833211820744639"/>
                  <c:y val="-8.8001161299816177E-3"/>
                </c:manualLayout>
              </c:layout>
              <c:dLblPos val="bestFit"/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ctr"/>
            <c:showVal val="1"/>
            <c:showCatName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si, determinanti</c:v>
                </c:pt>
                <c:pt idx="1">
                  <c:v>si, in parte</c:v>
                </c:pt>
                <c:pt idx="2">
                  <c:v>no, non ha arricchito</c:v>
                </c:pt>
                <c:pt idx="3">
                  <c:v>non conosco le attività svolte</c:v>
                </c:pt>
                <c:pt idx="4">
                  <c:v>non risponde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0.5</c:v>
                </c:pt>
                <c:pt idx="1">
                  <c:v>0.46</c:v>
                </c:pt>
                <c:pt idx="2">
                  <c:v>1.0000000000000002E-2</c:v>
                </c:pt>
                <c:pt idx="3">
                  <c:v>1.0000000000000002E-2</c:v>
                </c:pt>
                <c:pt idx="4">
                  <c:v>2.0000000000000004E-2</c:v>
                </c:pt>
              </c:numCache>
            </c:numRef>
          </c:val>
        </c:ser>
        <c:dLbls>
          <c:showVal val="1"/>
        </c:dLbls>
      </c:pie3D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5599202877418109"/>
          <c:y val="0.10200635754203029"/>
          <c:w val="0.74574754544570865"/>
          <c:h val="0.52599391554902264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informazione immediata</c:v>
                </c:pt>
                <c:pt idx="1">
                  <c:v>aiuto e disponibilità</c:v>
                </c:pt>
                <c:pt idx="2">
                  <c:v>collaborazione </c:v>
                </c:pt>
                <c:pt idx="3">
                  <c:v>sottovalutazione</c:v>
                </c:pt>
                <c:pt idx="4">
                  <c:v>poco aiuto</c:v>
                </c:pt>
                <c:pt idx="5">
                  <c:v>non so</c:v>
                </c:pt>
                <c:pt idx="6">
                  <c:v>non risponde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0.13</c:v>
                </c:pt>
                <c:pt idx="1">
                  <c:v>0.56999999999999995</c:v>
                </c:pt>
                <c:pt idx="2">
                  <c:v>0.15000000000000002</c:v>
                </c:pt>
                <c:pt idx="3">
                  <c:v>4.0000000000000008E-2</c:v>
                </c:pt>
                <c:pt idx="4">
                  <c:v>2.0000000000000004E-2</c:v>
                </c:pt>
                <c:pt idx="5">
                  <c:v>6.0000000000000005E-2</c:v>
                </c:pt>
                <c:pt idx="6">
                  <c:v>2.0000000000000004E-2</c:v>
                </c:pt>
              </c:numCache>
            </c:numRef>
          </c:val>
        </c:ser>
        <c:axId val="101462400"/>
        <c:axId val="101463936"/>
      </c:barChart>
      <c:catAx>
        <c:axId val="101462400"/>
        <c:scaling>
          <c:orientation val="minMax"/>
        </c:scaling>
        <c:axPos val="b"/>
        <c:numFmt formatCode="General" sourceLinked="0"/>
        <c:tickLblPos val="nextTo"/>
        <c:crossAx val="101463936"/>
        <c:crosses val="autoZero"/>
        <c:auto val="1"/>
        <c:lblAlgn val="ctr"/>
        <c:lblOffset val="100"/>
      </c:catAx>
      <c:valAx>
        <c:axId val="101463936"/>
        <c:scaling>
          <c:orientation val="minMax"/>
        </c:scaling>
        <c:axPos val="l"/>
        <c:majorGridlines/>
        <c:numFmt formatCode="0%" sourceLinked="1"/>
        <c:tickLblPos val="nextTo"/>
        <c:crossAx val="101462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31982113346968"/>
          <c:y val="0.81653429336474914"/>
          <c:w val="0.17542091960727141"/>
          <c:h val="0.11155438080249437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SPORT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Foglio1!$B$2</c:f>
              <c:numCache>
                <c:formatCode>0%</c:formatCode>
                <c:ptCount val="1"/>
                <c:pt idx="0">
                  <c:v>0.30000000000000004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MUSICA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Foglio1!$C$2</c:f>
              <c:numCache>
                <c:formatCode>0%</c:formatCode>
                <c:ptCount val="1"/>
                <c:pt idx="0">
                  <c:v>8.0000000000000016E-2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INFORMATICA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Foglio1!$D$2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TEATRO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Foglio1!$E$2</c:f>
              <c:numCache>
                <c:formatCode>0%</c:formatCode>
                <c:ptCount val="1"/>
                <c:pt idx="0">
                  <c:v>0.12000000000000001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DANZA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Foglio1!$F$2</c:f>
              <c:numCache>
                <c:formatCode>0%</c:formatCode>
                <c:ptCount val="1"/>
                <c:pt idx="0">
                  <c:v>6.0000000000000005E-2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LAB CREATIVI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Foglio1!$G$2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ALTRO(compiti..)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Foglio1!$H$2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non risponde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Foglio1!$I$2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axId val="101587200"/>
        <c:axId val="101597184"/>
      </c:barChart>
      <c:catAx>
        <c:axId val="101587200"/>
        <c:scaling>
          <c:orientation val="minMax"/>
        </c:scaling>
        <c:axPos val="b"/>
        <c:numFmt formatCode="General" sourceLinked="0"/>
        <c:tickLblPos val="nextTo"/>
        <c:crossAx val="101597184"/>
        <c:crosses val="autoZero"/>
        <c:auto val="1"/>
        <c:lblAlgn val="ctr"/>
        <c:lblOffset val="100"/>
      </c:catAx>
      <c:valAx>
        <c:axId val="101597184"/>
        <c:scaling>
          <c:orientation val="minMax"/>
        </c:scaling>
        <c:axPos val="l"/>
        <c:majorGridlines/>
        <c:numFmt formatCode="0%" sourceLinked="1"/>
        <c:tickLblPos val="nextTo"/>
        <c:crossAx val="10158720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E' venuto a scuola…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1.0943666763876699E-2"/>
                  <c:y val="1.0781793841443199E-2"/>
                </c:manualLayout>
              </c:layout>
              <c:dLblPos val="bestFit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6789029843491793E-2"/>
                  <c:y val="-8.2702841362158747E-3"/>
                </c:manualLayout>
              </c:layout>
              <c:dLblPos val="bestFit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inEnd"/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volentieri</c:v>
                </c:pt>
                <c:pt idx="1">
                  <c:v>con buon entusiasmo</c:v>
                </c:pt>
                <c:pt idx="2">
                  <c:v>senza entusiasmo</c:v>
                </c:pt>
                <c:pt idx="3">
                  <c:v>scuola come forte peso</c:v>
                </c:pt>
                <c:pt idx="4">
                  <c:v>non risponde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0.70000000000000007</c:v>
                </c:pt>
                <c:pt idx="1">
                  <c:v>0.27</c:v>
                </c:pt>
                <c:pt idx="2">
                  <c:v>3.0000000000000002E-2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Val val="1"/>
        </c:dLbls>
      </c:pie3D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18A9B-9D90-4612-A840-A0D412F56E2E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FA015-5E9D-4DEC-ADC8-CD3DA3F152F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Questionario genitori</a:t>
            </a:r>
            <a:endParaRPr lang="it-IT" sz="6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VALUTAZIONE DEL SERVIZIO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ANNO SCOLASTICO 2015/2016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ATTEGGIAMENTO della scuola di fronte alle difficoltà dei figli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678979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ATTIVITA’ AGGIUNTIVE GRADITE DALLE FAMIGLIE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872715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AREA TECNOLOGIE MULTIMEDIALI E SITO SCUOLA</a:t>
            </a:r>
            <a:endParaRPr lang="it-IT" sz="28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54646569"/>
              </p:ext>
            </p:extLst>
          </p:nvPr>
        </p:nvGraphicFramePr>
        <p:xfrm>
          <a:off x="381001" y="1447800"/>
          <a:ext cx="8593666" cy="4553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457737"/>
                <a:gridCol w="1490535"/>
                <a:gridCol w="1639591"/>
                <a:gridCol w="894321"/>
                <a:gridCol w="1054082"/>
              </a:tblGrid>
              <a:tr h="74868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 A SETTIMANA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AL MESE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A QUADRIM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ALTRO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NON RISPONDE</a:t>
                      </a:r>
                      <a:endParaRPr lang="it-IT" sz="1200" dirty="0"/>
                    </a:p>
                  </a:txBody>
                  <a:tcPr/>
                </a:tc>
              </a:tr>
              <a:tr h="583001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COLLEGAMENTO AL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31 %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34%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20%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3%</a:t>
                      </a:r>
                      <a:endParaRPr lang="it-IT" sz="2800" b="1" dirty="0"/>
                    </a:p>
                  </a:txBody>
                  <a:tcPr/>
                </a:tc>
              </a:tr>
              <a:tr h="754712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VOTI  IN MASTERCOM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CIRCOLARI E DOCUMENTI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INFORMARSI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</a:rPr>
                        <a:t> SU</a:t>
                      </a: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 ATTIVITA’ DELL’ISTITUTO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MOTIVAZIONE </a:t>
                      </a:r>
                      <a:r>
                        <a:rPr lang="it-IT" sz="1600" b="1" smtClean="0"/>
                        <a:t>DEL COLLEGAMENTO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50%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28%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20%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2%</a:t>
                      </a:r>
                      <a:endParaRPr lang="it-IT" sz="2800" b="1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OTTIMA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BUONA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SUFFICIENTE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INSUFF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NON </a:t>
                      </a:r>
                    </a:p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RISPONDE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83001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FRUIBILITA’ DEL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18%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64%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7%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0%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11%</a:t>
                      </a:r>
                      <a:endParaRPr lang="it-IT" sz="2800" b="1" dirty="0"/>
                    </a:p>
                  </a:txBody>
                  <a:tcPr/>
                </a:tc>
              </a:tr>
              <a:tr h="832859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TEMPI CARICAMENTO VOTI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46%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18%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12%</a:t>
                      </a:r>
                      <a:endParaRPr lang="it-IT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Gradimento dei figli rispetto alla scuola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38790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scelta di questa scuola è ripetibile, è stata un’ esperienza positiva?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43541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SCHEDE RICONSEGNATE NEI SINGOLI PLESSI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807210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COLLOQUI CON INSEGNANTI</a:t>
            </a:r>
            <a:b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it-IT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52444938"/>
              </p:ext>
            </p:extLst>
          </p:nvPr>
        </p:nvGraphicFramePr>
        <p:xfrm>
          <a:off x="381000" y="19812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PARTECIPAZIONE ALLA VITA SCOLASTICA</a:t>
            </a:r>
            <a:endParaRPr lang="it-IT" sz="4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6007305"/>
              </p:ext>
            </p:extLst>
          </p:nvPr>
        </p:nvGraphicFramePr>
        <p:xfrm>
          <a:off x="457200" y="1752600"/>
          <a:ext cx="8229600" cy="34723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737171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Colloqui con gli insegnanti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51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Manifestazioni , spettacoli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31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Elezioni scolastiche,</a:t>
                      </a:r>
                      <a:r>
                        <a:rPr lang="it-IT" sz="2800" b="1" baseline="0" dirty="0" smtClean="0"/>
                        <a:t> assemblee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11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Serate informative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4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Altro/non risponde 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3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73" y="274638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CANALI PREFERITI PER AVERE INFORMAZIONI SU QUELLO CHE AVVIENE A SCUOLA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120329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Indice di gradimento di alcune proposte E SERVIZI OFFERTI</a:t>
            </a:r>
            <a:endParaRPr lang="it-IT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88225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EFFICACIA DEGLI INCONTRI COL  DIRIGENTE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81279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PROPOSTE FORMATIVE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95497393"/>
              </p:ext>
            </p:extLst>
          </p:nvPr>
        </p:nvGraphicFramePr>
        <p:xfrm>
          <a:off x="611560" y="1196752"/>
          <a:ext cx="8075239" cy="486420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48743"/>
                <a:gridCol w="1414504"/>
                <a:gridCol w="1196888"/>
                <a:gridCol w="1857552"/>
                <a:gridCol w="1857552"/>
              </a:tblGrid>
              <a:tr h="1096388"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eccessivo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equo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/>
                        <a:t>insufficiente</a:t>
                      </a:r>
                    </a:p>
                    <a:p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Non</a:t>
                      </a:r>
                      <a:r>
                        <a:rPr lang="it-IT" sz="2400" baseline="0" dirty="0" smtClean="0"/>
                        <a:t> risponde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Numero visite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91</a:t>
                      </a:r>
                      <a:r>
                        <a:rPr lang="it-IT" sz="2400" baseline="0" dirty="0" smtClean="0"/>
                        <a:t>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4</a:t>
                      </a:r>
                      <a:r>
                        <a:rPr lang="it-IT" sz="2400" baseline="0" dirty="0" smtClean="0"/>
                        <a:t>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2%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Attività di laboratorio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79 %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16</a:t>
                      </a:r>
                      <a:r>
                        <a:rPr lang="it-IT" sz="2400" baseline="0" dirty="0" smtClean="0"/>
                        <a:t>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4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Interventi di esperti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78%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18 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</a:tr>
              <a:tr h="475973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Progetti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2%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92 %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Spese sostenute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4%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94</a:t>
                      </a:r>
                      <a:r>
                        <a:rPr lang="it-IT" sz="2400" baseline="0" dirty="0" smtClean="0"/>
                        <a:t>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0%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2</a:t>
                      </a:r>
                      <a:r>
                        <a:rPr lang="it-IT" sz="2400" baseline="0" dirty="0" smtClean="0"/>
                        <a:t>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Le attività proposte</a:t>
            </a:r>
            <a:r>
              <a:rPr lang="it-IT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(visite guidate, laboratori, progetti, interventi di esperti</a:t>
            </a:r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sono ritenute utili per la formazione dei figli?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38979211"/>
              </p:ext>
            </p:extLst>
          </p:nvPr>
        </p:nvGraphicFramePr>
        <p:xfrm>
          <a:off x="457200" y="1728718"/>
          <a:ext cx="8229600" cy="5063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294</Words>
  <Application>Microsoft Office PowerPoint</Application>
  <PresentationFormat>Presentazione su schermo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Questionario genitori</vt:lpstr>
      <vt:lpstr>SCHEDE RICONSEGNATE NEI SINGOLI PLESSI</vt:lpstr>
      <vt:lpstr>COLLOQUI CON INSEGNANTI </vt:lpstr>
      <vt:lpstr>PARTECIPAZIONE ALLA VITA SCOLASTICA</vt:lpstr>
      <vt:lpstr>CANALI PREFERITI PER AVERE INFORMAZIONI SU QUELLO CHE AVVIENE A SCUOLA</vt:lpstr>
      <vt:lpstr>Indice di gradimento di alcune proposte E SERVIZI OFFERTI</vt:lpstr>
      <vt:lpstr>EFFICACIA DEGLI INCONTRI COL  DIRIGENTE</vt:lpstr>
      <vt:lpstr>PROPOSTE FORMATIVE</vt:lpstr>
      <vt:lpstr>Le attività proposte(visite guidate, laboratori, progetti, interventi di esperti sono ritenute utili per la formazione dei figli?</vt:lpstr>
      <vt:lpstr>ATTEGGIAMENTO della scuola di fronte alle difficoltà dei figli</vt:lpstr>
      <vt:lpstr>ATTIVITA’ AGGIUNTIVE GRADITE DALLE FAMIGLIE</vt:lpstr>
      <vt:lpstr>AREA TECNOLOGIE MULTIMEDIALI E SITO SCUOLA</vt:lpstr>
      <vt:lpstr>Gradimento dei figli rispetto alla scuola</vt:lpstr>
      <vt:lpstr>La scelta di questa scuola è ripetibile, è stata un’ esperienza positiva?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Questionario genitori</dc:title>
  <dc:creator>Gianluca P</dc:creator>
  <cp:lastModifiedBy>Utente</cp:lastModifiedBy>
  <cp:revision>75</cp:revision>
  <dcterms:created xsi:type="dcterms:W3CDTF">2013-09-07T06:10:10Z</dcterms:created>
  <dcterms:modified xsi:type="dcterms:W3CDTF">2017-01-19T12:04:12Z</dcterms:modified>
</cp:coreProperties>
</file>