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6" r:id="rId1"/>
  </p:sldMasterIdLst>
  <p:sldIdLst>
    <p:sldId id="256" r:id="rId2"/>
    <p:sldId id="258" r:id="rId3"/>
    <p:sldId id="269" r:id="rId4"/>
    <p:sldId id="259" r:id="rId5"/>
    <p:sldId id="260" r:id="rId6"/>
    <p:sldId id="268" r:id="rId7"/>
    <p:sldId id="273" r:id="rId8"/>
    <p:sldId id="261" r:id="rId9"/>
    <p:sldId id="262" r:id="rId10"/>
    <p:sldId id="270" r:id="rId11"/>
    <p:sldId id="271" r:id="rId12"/>
    <p:sldId id="263" r:id="rId13"/>
    <p:sldId id="257" r:id="rId14"/>
    <p:sldId id="264" r:id="rId15"/>
    <p:sldId id="265" r:id="rId16"/>
    <p:sldId id="272" r:id="rId17"/>
    <p:sldId id="266" r:id="rId18"/>
    <p:sldId id="279" r:id="rId19"/>
    <p:sldId id="276" r:id="rId20"/>
    <p:sldId id="277" r:id="rId21"/>
    <p:sldId id="278" r:id="rId22"/>
    <p:sldId id="280" r:id="rId23"/>
    <p:sldId id="281" r:id="rId24"/>
    <p:sldId id="267" r:id="rId25"/>
    <p:sldId id="282" r:id="rId26"/>
    <p:sldId id="283" r:id="rId27"/>
    <p:sldId id="284" r:id="rId28"/>
    <p:sldId id="285" r:id="rId29"/>
    <p:sldId id="286" r:id="rId30"/>
    <p:sldId id="287" r:id="rId3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2" autoAdjust="0"/>
    <p:restoredTop sz="94660"/>
  </p:normalViewPr>
  <p:slideViewPr>
    <p:cSldViewPr snapToGrid="0">
      <p:cViewPr varScale="1">
        <p:scale>
          <a:sx n="68" d="100"/>
          <a:sy n="68" d="100"/>
        </p:scale>
        <p:origin x="90" y="1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it-IT"/>
              <a:t>Fare clic per modificare lo stile del titolo</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a:xfrm>
            <a:off x="5332412" y="5883275"/>
            <a:ext cx="4324044" cy="365125"/>
          </a:xfrm>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2789750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965488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423236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it-IT"/>
              <a:t>Fare clic per modificare lo stile del titolo</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Fare clic per modificare stili del testo dello schema</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3321135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12217103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it-IT"/>
              <a:t>Fare clic per modificare lo stile del titolo</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it-IT"/>
              <a:t>Fare clic per modificare stili del testo dello schema</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4093549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it-IT"/>
              <a:t>Fare clic per modificare lo stile del titolo</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it-IT"/>
              <a:t>Fare clic per modificare stili del testo dello schema</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978888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41731588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2084707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nchor="ct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a:xfrm>
            <a:off x="10951856" y="5867131"/>
            <a:ext cx="551167" cy="365125"/>
          </a:xfrm>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1819370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1695169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4278260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678159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1414001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985470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it-IT"/>
              <a:t>Fare clic per modificare lo stile del titolo</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3142509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it-IT"/>
              <a:t>Fare clic per modificare lo stile del titolo</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06FC21D1-3265-421C-B795-ACE211F1E5E9}" type="datetimeFigureOut">
              <a:rPr lang="it-IT" smtClean="0"/>
              <a:pPr/>
              <a:t>06/09/2017</a:t>
            </a:fld>
            <a:endParaRPr lang="it-IT"/>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481F2E-F118-4C49-A380-CC23776617AA}" type="slidenum">
              <a:rPr lang="it-IT" smtClean="0"/>
              <a:pPr/>
              <a:t>‹N›</a:t>
            </a:fld>
            <a:endParaRPr lang="it-IT"/>
          </a:p>
        </p:txBody>
      </p:sp>
    </p:spTree>
    <p:extLst>
      <p:ext uri="{BB962C8B-B14F-4D97-AF65-F5344CB8AC3E}">
        <p14:creationId xmlns:p14="http://schemas.microsoft.com/office/powerpoint/2010/main" val="3123902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6FC21D1-3265-421C-B795-ACE211F1E5E9}" type="datetimeFigureOut">
              <a:rPr lang="it-IT" smtClean="0"/>
              <a:pPr/>
              <a:t>06/09/2017</a:t>
            </a:fld>
            <a:endParaRPr lang="it-IT"/>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it-IT"/>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0481F2E-F118-4C49-A380-CC23776617AA}" type="slidenum">
              <a:rPr lang="it-IT" smtClean="0"/>
              <a:pPr/>
              <a:t>‹N›</a:t>
            </a:fld>
            <a:endParaRPr lang="it-IT"/>
          </a:p>
        </p:txBody>
      </p:sp>
    </p:spTree>
    <p:extLst>
      <p:ext uri="{BB962C8B-B14F-4D97-AF65-F5344CB8AC3E}">
        <p14:creationId xmlns:p14="http://schemas.microsoft.com/office/powerpoint/2010/main" val="428112487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Format%20per%20rubrica%20(2).doc"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Doc%2014%20-%20Compito%20di%20realt&#224;%201.doc"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Doc%2015-%20Prova%20val%20(4).docx"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Rubrica%20di%20valutazione%2029.3_Gruppo%20secb_Esercitazione%2029.03%20gruppo%20secb_Rev-Angelini.e%20Gilbertidocx%20(3)%20(2).doc"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CERTIF.%20COMPET.%20TERMINE%20PRIMARIA.doc" TargetMode="Externa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hyperlink" Target="Certificazione%20competenze%20al%20termine%20della%20secondaria.doc"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320046" y="1017735"/>
            <a:ext cx="10577472" cy="2616199"/>
          </a:xfrm>
        </p:spPr>
        <p:txBody>
          <a:bodyPr>
            <a:normAutofit fontScale="90000"/>
          </a:bodyPr>
          <a:lstStyle/>
          <a:p>
            <a:pPr algn="l"/>
            <a:r>
              <a:rPr lang="it-IT" sz="2000" dirty="0"/>
              <a:t>                                                                                 I.C. Rosmini Pusiano</a:t>
            </a:r>
            <a:br>
              <a:rPr lang="it-IT" sz="2000" dirty="0"/>
            </a:br>
            <a:r>
              <a:rPr lang="it-IT" sz="2000" dirty="0"/>
              <a:t>                                                                                       </a:t>
            </a:r>
            <a:r>
              <a:rPr lang="it-IT" sz="2000" dirty="0" err="1"/>
              <a:t>a.s.</a:t>
            </a:r>
            <a:r>
              <a:rPr lang="it-IT" sz="2000" dirty="0"/>
              <a:t> 2017-2018</a:t>
            </a:r>
            <a:br>
              <a:rPr lang="it-IT" sz="2000" dirty="0"/>
            </a:br>
            <a:br>
              <a:rPr lang="it-IT" dirty="0"/>
            </a:br>
            <a:r>
              <a:rPr lang="it-IT" sz="5300" b="1" dirty="0"/>
              <a:t>PERCHÉ UN CURRICOLO VERTICALE?</a:t>
            </a:r>
            <a:br>
              <a:rPr lang="it-IT" sz="5300" b="1" dirty="0"/>
            </a:br>
            <a:endParaRPr lang="it-IT" sz="5300" b="1" dirty="0"/>
          </a:p>
        </p:txBody>
      </p:sp>
      <p:sp>
        <p:nvSpPr>
          <p:cNvPr id="3" name="Sottotitolo 2"/>
          <p:cNvSpPr>
            <a:spLocks noGrp="1"/>
          </p:cNvSpPr>
          <p:nvPr>
            <p:ph type="subTitle" idx="1"/>
          </p:nvPr>
        </p:nvSpPr>
        <p:spPr>
          <a:xfrm>
            <a:off x="4528629" y="4327570"/>
            <a:ext cx="6987645" cy="1582899"/>
          </a:xfrm>
        </p:spPr>
        <p:txBody>
          <a:bodyPr>
            <a:normAutofit fontScale="85000" lnSpcReduction="10000"/>
          </a:bodyPr>
          <a:lstStyle/>
          <a:p>
            <a:endParaRPr lang="it-IT" dirty="0"/>
          </a:p>
          <a:p>
            <a:r>
              <a:rPr lang="it-IT" sz="2800" dirty="0"/>
              <a:t>Il percorso formativo, dalla scuola dell’infanzia alla scuola secondaria, deve mirare allo sviluppo armonico della persona e allo sviluppo delle sue competenze</a:t>
            </a:r>
            <a:r>
              <a:rPr lang="it-IT" dirty="0"/>
              <a:t>.</a:t>
            </a:r>
          </a:p>
          <a:p>
            <a:endParaRPr lang="it-IT" dirty="0"/>
          </a:p>
          <a:p>
            <a:endParaRPr lang="it-IT" dirty="0"/>
          </a:p>
        </p:txBody>
      </p:sp>
    </p:spTree>
    <p:extLst>
      <p:ext uri="{BB962C8B-B14F-4D97-AF65-F5344CB8AC3E}">
        <p14:creationId xmlns:p14="http://schemas.microsoft.com/office/powerpoint/2010/main" val="2449055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COME PROGETTARE?</a:t>
            </a:r>
          </a:p>
        </p:txBody>
      </p:sp>
      <p:sp>
        <p:nvSpPr>
          <p:cNvPr id="3" name="Segnaposto contenuto 2"/>
          <p:cNvSpPr>
            <a:spLocks noGrp="1"/>
          </p:cNvSpPr>
          <p:nvPr>
            <p:ph idx="1"/>
          </p:nvPr>
        </p:nvSpPr>
        <p:spPr>
          <a:xfrm>
            <a:off x="1484311" y="2216425"/>
            <a:ext cx="10018713" cy="3124201"/>
          </a:xfrm>
        </p:spPr>
        <p:txBody>
          <a:bodyPr>
            <a:noAutofit/>
          </a:bodyPr>
          <a:lstStyle/>
          <a:p>
            <a:pPr marL="0" indent="0">
              <a:buNone/>
            </a:pPr>
            <a:r>
              <a:rPr lang="it-IT" dirty="0"/>
              <a:t>La progettazione deve essere: </a:t>
            </a:r>
          </a:p>
          <a:p>
            <a:r>
              <a:rPr lang="it-IT" dirty="0"/>
              <a:t>coerente con i traguardi per lo sviluppo delle competenze, dichiarati «prescrittivi» dalle indicazioni; </a:t>
            </a:r>
          </a:p>
          <a:p>
            <a:r>
              <a:rPr lang="it-IT" dirty="0"/>
              <a:t>coerente con gli obiettivi di apprendimento previsti per ciascuna disciplina; </a:t>
            </a:r>
          </a:p>
          <a:p>
            <a:r>
              <a:rPr lang="it-IT" dirty="0"/>
              <a:t>in funzione della valutazione e della certificazione delle competenze </a:t>
            </a:r>
          </a:p>
          <a:p>
            <a:r>
              <a:rPr lang="it-IT" dirty="0"/>
              <a:t> trasversale</a:t>
            </a:r>
          </a:p>
        </p:txBody>
      </p:sp>
    </p:spTree>
    <p:extLst>
      <p:ext uri="{BB962C8B-B14F-4D97-AF65-F5344CB8AC3E}">
        <p14:creationId xmlns:p14="http://schemas.microsoft.com/office/powerpoint/2010/main" val="4054677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84310" y="991673"/>
            <a:ext cx="10018713" cy="4799527"/>
          </a:xfrm>
        </p:spPr>
        <p:txBody>
          <a:bodyPr/>
          <a:lstStyle/>
          <a:p>
            <a:pPr marL="0" indent="0" algn="ctr">
              <a:buNone/>
            </a:pPr>
            <a:r>
              <a:rPr lang="it-IT" sz="4000" b="1" dirty="0"/>
              <a:t>L’ATTIVITÀ DIDATTICA</a:t>
            </a:r>
          </a:p>
          <a:p>
            <a:pPr marL="0" indent="0" algn="ctr">
              <a:buNone/>
            </a:pPr>
            <a:r>
              <a:rPr lang="it-IT" sz="4000" b="1" dirty="0"/>
              <a:t> </a:t>
            </a:r>
          </a:p>
          <a:p>
            <a:r>
              <a:rPr lang="it-IT" dirty="0"/>
              <a:t>I contenuti di apprendimento (formale, non formale ed informale) e i </a:t>
            </a:r>
            <a:r>
              <a:rPr lang="it-IT" dirty="0" err="1"/>
              <a:t>saperi</a:t>
            </a:r>
            <a:r>
              <a:rPr lang="it-IT" dirty="0"/>
              <a:t> disciplinari sono alla base della competenza; quindi, per abituare gli alunni a risolvere situazioni problematiche complesse e inedite, devono essere caratterizzati da «trasversalità» facendo ricorso anche a modalità di apprendimento cooperativo e laboratoriale </a:t>
            </a:r>
          </a:p>
          <a:p>
            <a:r>
              <a:rPr lang="it-IT" dirty="0"/>
              <a:t> occorre ripensare il ruolo del docente e il modello didattico </a:t>
            </a:r>
          </a:p>
        </p:txBody>
      </p:sp>
    </p:spTree>
    <p:extLst>
      <p:ext uri="{BB962C8B-B14F-4D97-AF65-F5344CB8AC3E}">
        <p14:creationId xmlns:p14="http://schemas.microsoft.com/office/powerpoint/2010/main" val="2718128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a:t>LA SCELTA DELLE PROVE</a:t>
            </a:r>
            <a:br>
              <a:rPr lang="it-IT" b="1" dirty="0"/>
            </a:br>
            <a:br>
              <a:rPr lang="it-IT" b="1" dirty="0"/>
            </a:br>
            <a:endParaRPr lang="it-IT" b="1" dirty="0"/>
          </a:p>
        </p:txBody>
      </p:sp>
      <p:sp>
        <p:nvSpPr>
          <p:cNvPr id="3" name="Segnaposto contenuto 2"/>
          <p:cNvSpPr>
            <a:spLocks noGrp="1"/>
          </p:cNvSpPr>
          <p:nvPr>
            <p:ph idx="1"/>
          </p:nvPr>
        </p:nvSpPr>
        <p:spPr>
          <a:xfrm>
            <a:off x="1484310" y="2666999"/>
            <a:ext cx="10018713" cy="4303644"/>
          </a:xfrm>
        </p:spPr>
        <p:txBody>
          <a:bodyPr>
            <a:normAutofit/>
          </a:bodyPr>
          <a:lstStyle/>
          <a:p>
            <a:r>
              <a:rPr lang="it-IT" sz="2800" dirty="0"/>
              <a:t>Compiti di realtà (risolvere una situazione problematica, complessa e nuova, possibilmente vicina al mondo reale).</a:t>
            </a:r>
          </a:p>
          <a:p>
            <a:r>
              <a:rPr lang="it-IT" sz="2800" dirty="0"/>
              <a:t>Prove che richiedono l’integrazione di </a:t>
            </a:r>
            <a:r>
              <a:rPr lang="it-IT" sz="2800" dirty="0" err="1"/>
              <a:t>piú</a:t>
            </a:r>
            <a:r>
              <a:rPr lang="it-IT" sz="2800" dirty="0"/>
              <a:t> linguaggi disciplinari in maniera autonoma e responsabile.</a:t>
            </a:r>
          </a:p>
          <a:p>
            <a:r>
              <a:rPr lang="it-IT" sz="2800" dirty="0"/>
              <a:t>Prove ispirate ai vari progetti presenti nelle scuole caratterizzati da elementi di complessità e di trasversalità.</a:t>
            </a:r>
          </a:p>
          <a:p>
            <a:r>
              <a:rPr lang="it-IT" sz="2800" dirty="0"/>
              <a:t>Prove orali focalizzate sulla narrazione, sull’analisi e sull’argomentazione</a:t>
            </a:r>
          </a:p>
          <a:p>
            <a:endParaRPr lang="it-IT" sz="2800" dirty="0"/>
          </a:p>
          <a:p>
            <a:endParaRPr lang="it-IT" sz="2800" dirty="0"/>
          </a:p>
          <a:p>
            <a:endParaRPr lang="it-IT" sz="2800" dirty="0"/>
          </a:p>
          <a:p>
            <a:endParaRPr lang="it-IT" sz="2800" dirty="0"/>
          </a:p>
        </p:txBody>
      </p:sp>
    </p:spTree>
    <p:extLst>
      <p:ext uri="{BB962C8B-B14F-4D97-AF65-F5344CB8AC3E}">
        <p14:creationId xmlns:p14="http://schemas.microsoft.com/office/powerpoint/2010/main" val="4060206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L’ALUNNO DEVE…</a:t>
            </a:r>
          </a:p>
        </p:txBody>
      </p:sp>
      <p:sp>
        <p:nvSpPr>
          <p:cNvPr id="3" name="Segnaposto contenuto 2"/>
          <p:cNvSpPr>
            <a:spLocks noGrp="1"/>
          </p:cNvSpPr>
          <p:nvPr>
            <p:ph idx="1"/>
          </p:nvPr>
        </p:nvSpPr>
        <p:spPr>
          <a:xfrm>
            <a:off x="1484311" y="2438399"/>
            <a:ext cx="10018713" cy="3124201"/>
          </a:xfrm>
        </p:spPr>
        <p:txBody>
          <a:bodyPr>
            <a:normAutofit/>
          </a:bodyPr>
          <a:lstStyle/>
          <a:p>
            <a:r>
              <a:rPr lang="it-IT" sz="2800" dirty="0"/>
              <a:t>Attingere alle proprie risorse personali </a:t>
            </a:r>
          </a:p>
          <a:p>
            <a:r>
              <a:rPr lang="it-IT" sz="2800" dirty="0"/>
              <a:t>Usare in modo funzionali le conoscenze e abilità di cui dispone per  comprendere le richieste ed il contesto del compito  </a:t>
            </a:r>
          </a:p>
          <a:p>
            <a:r>
              <a:rPr lang="it-IT" sz="2800" dirty="0"/>
              <a:t>Fare le scelte più adeguate per operare in base alla situazione </a:t>
            </a:r>
          </a:p>
        </p:txBody>
      </p:sp>
    </p:spTree>
    <p:extLst>
      <p:ext uri="{BB962C8B-B14F-4D97-AF65-F5344CB8AC3E}">
        <p14:creationId xmlns:p14="http://schemas.microsoft.com/office/powerpoint/2010/main" val="1762704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b="1" dirty="0"/>
              <a:t>QUALI SONO GLI INDICI DI COMPETENZA?</a:t>
            </a:r>
          </a:p>
        </p:txBody>
      </p:sp>
      <p:sp>
        <p:nvSpPr>
          <p:cNvPr id="3" name="Segnaposto contenuto 2"/>
          <p:cNvSpPr>
            <a:spLocks noGrp="1"/>
          </p:cNvSpPr>
          <p:nvPr>
            <p:ph idx="1"/>
          </p:nvPr>
        </p:nvSpPr>
        <p:spPr/>
        <p:txBody>
          <a:bodyPr/>
          <a:lstStyle/>
          <a:p>
            <a:r>
              <a:rPr lang="it-IT" sz="2800" dirty="0"/>
              <a:t>La personalizzazione (utilizzare le conoscenze e le abilità in modo creativo)</a:t>
            </a:r>
          </a:p>
          <a:p>
            <a:r>
              <a:rPr lang="it-IT" sz="2800" dirty="0"/>
              <a:t>Trovare strategie efficaci per realizzare il compito</a:t>
            </a:r>
          </a:p>
          <a:p>
            <a:r>
              <a:rPr lang="it-IT" sz="2800" dirty="0"/>
              <a:t>Trasferire ed utilizzare le proprie competenze in contesti diversi</a:t>
            </a:r>
          </a:p>
          <a:p>
            <a:endParaRPr lang="it-IT" dirty="0"/>
          </a:p>
        </p:txBody>
      </p:sp>
    </p:spTree>
    <p:extLst>
      <p:ext uri="{BB962C8B-B14F-4D97-AF65-F5344CB8AC3E}">
        <p14:creationId xmlns:p14="http://schemas.microsoft.com/office/powerpoint/2010/main" val="398653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b="1" dirty="0"/>
              <a:t>COSA SIGNIFICA VALUTARE UNA COMPETENZA?</a:t>
            </a:r>
          </a:p>
        </p:txBody>
      </p:sp>
      <p:sp>
        <p:nvSpPr>
          <p:cNvPr id="3" name="Segnaposto contenuto 2"/>
          <p:cNvSpPr>
            <a:spLocks noGrp="1"/>
          </p:cNvSpPr>
          <p:nvPr>
            <p:ph idx="1"/>
          </p:nvPr>
        </p:nvSpPr>
        <p:spPr>
          <a:xfrm>
            <a:off x="1484310" y="2438399"/>
            <a:ext cx="10018713" cy="3124201"/>
          </a:xfrm>
        </p:spPr>
        <p:txBody>
          <a:bodyPr/>
          <a:lstStyle/>
          <a:p>
            <a:endParaRPr lang="it-IT" dirty="0"/>
          </a:p>
          <a:p>
            <a:r>
              <a:rPr lang="it-IT" sz="2800" dirty="0"/>
              <a:t>Accertare che l’alunno sappia utilizzare le conoscenze e le abilità acquisite nelle diverse discipline (gli apprendimenti) per risolvere situazioni problematiche complesse e nuove, mostrando un grado di autonomia e responsabilità nello svolgimento del compito.</a:t>
            </a:r>
          </a:p>
        </p:txBody>
      </p:sp>
    </p:spTree>
    <p:extLst>
      <p:ext uri="{BB962C8B-B14F-4D97-AF65-F5344CB8AC3E}">
        <p14:creationId xmlns:p14="http://schemas.microsoft.com/office/powerpoint/2010/main" val="4237241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76400" y="2030195"/>
            <a:ext cx="10515600" cy="4227624"/>
          </a:xfrm>
        </p:spPr>
        <p:txBody>
          <a:bodyPr>
            <a:noAutofit/>
          </a:bodyPr>
          <a:lstStyle/>
          <a:p>
            <a:pPr algn="l"/>
            <a:r>
              <a:rPr lang="it-IT" b="1" dirty="0"/>
              <a:t>IN CONCRETO…</a:t>
            </a:r>
            <a:br>
              <a:rPr lang="it-IT" sz="1700" b="1" dirty="0"/>
            </a:br>
            <a:r>
              <a:rPr lang="it-IT" sz="1700" dirty="0"/>
              <a:t> </a:t>
            </a:r>
            <a:br>
              <a:rPr lang="it-IT" sz="1700" dirty="0"/>
            </a:br>
            <a:r>
              <a:rPr lang="it-IT" sz="1700" dirty="0"/>
              <a:t>* </a:t>
            </a:r>
            <a:r>
              <a:rPr lang="it-IT" sz="2400" dirty="0"/>
              <a:t>Selezionare una o più competenze da valutare e certificare </a:t>
            </a:r>
            <a:br>
              <a:rPr lang="it-IT" sz="2400" dirty="0"/>
            </a:br>
            <a:r>
              <a:rPr lang="it-IT" sz="2400" dirty="0"/>
              <a:t>* individuare le discipline che concorrono alla competenza</a:t>
            </a:r>
            <a:br>
              <a:rPr lang="it-IT" sz="2400" dirty="0"/>
            </a:br>
            <a:r>
              <a:rPr lang="it-IT" sz="2400" dirty="0"/>
              <a:t>*utilizzare nella costruzione del percorso lo schema “competenza/conoscenze /abilità” </a:t>
            </a:r>
            <a:br>
              <a:rPr lang="it-IT" sz="2400" dirty="0"/>
            </a:br>
            <a:r>
              <a:rPr lang="it-IT" sz="2400" dirty="0"/>
              <a:t>* stabilire le connessioni tra competenze / esiti formativi (abilità capacità)/contenuti disciplinari essenziali </a:t>
            </a:r>
            <a:br>
              <a:rPr lang="it-IT" sz="2400" dirty="0"/>
            </a:br>
            <a:r>
              <a:rPr lang="it-IT" sz="2400" dirty="0"/>
              <a:t>* programmare verifiche in itinere per una eventuale </a:t>
            </a:r>
            <a:r>
              <a:rPr lang="it-IT" sz="2400" dirty="0" err="1"/>
              <a:t>ri</a:t>
            </a:r>
            <a:r>
              <a:rPr lang="it-IT" sz="2400" dirty="0"/>
              <a:t>-progettazione degli interventi </a:t>
            </a:r>
            <a:br>
              <a:rPr lang="it-IT" sz="2400" dirty="0"/>
            </a:br>
            <a:r>
              <a:rPr lang="it-IT" sz="2400" dirty="0"/>
              <a:t>* formulare metodologie didattiche per la realizzazione del modulo in tutte le sue fasi  (dalla progettazione alla verifica degli esiti formativi) </a:t>
            </a:r>
            <a:br>
              <a:rPr lang="it-IT" sz="2400" dirty="0"/>
            </a:br>
            <a:r>
              <a:rPr lang="it-IT" sz="2400" dirty="0"/>
              <a:t>* confrontarsi con tutti i soggetti coinvolti ( altri docenti, alunni, famiglie) per monitorare l’esito formativo attraverso questionari e schede</a:t>
            </a:r>
          </a:p>
        </p:txBody>
      </p:sp>
    </p:spTree>
    <p:extLst>
      <p:ext uri="{BB962C8B-B14F-4D97-AF65-F5344CB8AC3E}">
        <p14:creationId xmlns:p14="http://schemas.microsoft.com/office/powerpoint/2010/main" val="3502729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QUALI STRUMENTI PER VALUTARE?</a:t>
            </a:r>
          </a:p>
        </p:txBody>
      </p:sp>
      <p:sp>
        <p:nvSpPr>
          <p:cNvPr id="3" name="Segnaposto contenuto 2"/>
          <p:cNvSpPr>
            <a:spLocks noGrp="1"/>
          </p:cNvSpPr>
          <p:nvPr>
            <p:ph idx="1"/>
          </p:nvPr>
        </p:nvSpPr>
        <p:spPr>
          <a:xfrm>
            <a:off x="1484311" y="2087450"/>
            <a:ext cx="10018713" cy="3124201"/>
          </a:xfrm>
        </p:spPr>
        <p:txBody>
          <a:bodyPr>
            <a:normAutofit/>
          </a:bodyPr>
          <a:lstStyle/>
          <a:p>
            <a:r>
              <a:rPr lang="it-IT" dirty="0"/>
              <a:t>Il docente deve costruire rubriche di valutazione efficaci che prevedano un format per la registrazione sulla base di </a:t>
            </a:r>
            <a:r>
              <a:rPr lang="it-IT" b="1" dirty="0"/>
              <a:t>tre livelli</a:t>
            </a:r>
            <a:r>
              <a:rPr lang="it-IT" dirty="0"/>
              <a:t>:</a:t>
            </a:r>
          </a:p>
          <a:p>
            <a:endParaRPr lang="it-IT" dirty="0"/>
          </a:p>
          <a:p>
            <a:pPr marL="0" indent="0">
              <a:buNone/>
            </a:pPr>
            <a:r>
              <a:rPr lang="it-IT" b="1" dirty="0"/>
              <a:t>-AVANZATO</a:t>
            </a:r>
          </a:p>
          <a:p>
            <a:pPr marL="0" indent="0">
              <a:buNone/>
            </a:pPr>
            <a:r>
              <a:rPr lang="it-IT" b="1" dirty="0"/>
              <a:t>-INTERMEDIO</a:t>
            </a:r>
          </a:p>
          <a:p>
            <a:pPr marL="0" indent="0">
              <a:buNone/>
            </a:pPr>
            <a:r>
              <a:rPr lang="it-IT" b="1" dirty="0"/>
              <a:t>-BASE</a:t>
            </a:r>
          </a:p>
        </p:txBody>
      </p:sp>
      <p:sp>
        <p:nvSpPr>
          <p:cNvPr id="4" name="CasellaDiTesto 3"/>
          <p:cNvSpPr txBox="1"/>
          <p:nvPr/>
        </p:nvSpPr>
        <p:spPr>
          <a:xfrm>
            <a:off x="5628069" y="4391697"/>
            <a:ext cx="3116686" cy="369332"/>
          </a:xfrm>
          <a:prstGeom prst="rect">
            <a:avLst/>
          </a:prstGeom>
          <a:noFill/>
        </p:spPr>
        <p:txBody>
          <a:bodyPr wrap="square" rtlCol="0">
            <a:spAutoFit/>
          </a:bodyPr>
          <a:lstStyle/>
          <a:p>
            <a:r>
              <a:rPr lang="it-IT" dirty="0">
                <a:hlinkClick r:id="rId2" action="ppaction://hlinkfile"/>
              </a:rPr>
              <a:t>Format per rubrica (2).doc</a:t>
            </a:r>
            <a:endParaRPr lang="it-IT" dirty="0"/>
          </a:p>
        </p:txBody>
      </p:sp>
    </p:spTree>
    <p:extLst>
      <p:ext uri="{BB962C8B-B14F-4D97-AF65-F5344CB8AC3E}">
        <p14:creationId xmlns:p14="http://schemas.microsoft.com/office/powerpoint/2010/main" val="1141620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COMPITO  DI   REALTA’</a:t>
            </a:r>
          </a:p>
        </p:txBody>
      </p:sp>
      <p:sp>
        <p:nvSpPr>
          <p:cNvPr id="3" name="Segnaposto contenuto 2"/>
          <p:cNvSpPr>
            <a:spLocks noGrp="1"/>
          </p:cNvSpPr>
          <p:nvPr>
            <p:ph idx="1"/>
          </p:nvPr>
        </p:nvSpPr>
        <p:spPr/>
        <p:txBody>
          <a:bodyPr/>
          <a:lstStyle/>
          <a:p>
            <a:r>
              <a:rPr lang="it-IT" dirty="0"/>
              <a:t>UN   VIAGGIO  IN  TOSCANA  </a:t>
            </a:r>
          </a:p>
          <a:p>
            <a:endParaRPr lang="it-IT" dirty="0"/>
          </a:p>
          <a:p>
            <a:r>
              <a:rPr lang="it-IT" dirty="0">
                <a:hlinkClick r:id="rId2" action="ppaction://hlinkfile"/>
              </a:rPr>
              <a:t>Doc 14 - Compito di realtà 1.doc</a:t>
            </a:r>
            <a:endParaRPr lang="it-IT" dirty="0"/>
          </a:p>
        </p:txBody>
      </p:sp>
    </p:spTree>
    <p:extLst>
      <p:ext uri="{BB962C8B-B14F-4D97-AF65-F5344CB8AC3E}">
        <p14:creationId xmlns:p14="http://schemas.microsoft.com/office/powerpoint/2010/main" val="2142573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cstate="print"/>
          <a:stretch>
            <a:fillRect/>
          </a:stretch>
        </p:blipFill>
        <p:spPr>
          <a:xfrm>
            <a:off x="2040674" y="156116"/>
            <a:ext cx="10018804" cy="6701884"/>
          </a:xfrm>
          <a:prstGeom prst="rect">
            <a:avLst/>
          </a:prstGeom>
        </p:spPr>
      </p:pic>
    </p:spTree>
    <p:extLst>
      <p:ext uri="{BB962C8B-B14F-4D97-AF65-F5344CB8AC3E}">
        <p14:creationId xmlns:p14="http://schemas.microsoft.com/office/powerpoint/2010/main" val="3195613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84311" y="208722"/>
            <a:ext cx="10018713" cy="1752599"/>
          </a:xfrm>
        </p:spPr>
        <p:txBody>
          <a:bodyPr/>
          <a:lstStyle/>
          <a:p>
            <a:pPr algn="ctr"/>
            <a:r>
              <a:rPr lang="it-IT" b="1" dirty="0"/>
              <a:t>LA SCUOLA PREPARA ALLA VITA…</a:t>
            </a:r>
          </a:p>
        </p:txBody>
      </p:sp>
      <p:sp>
        <p:nvSpPr>
          <p:cNvPr id="3" name="Segnaposto contenuto 2"/>
          <p:cNvSpPr>
            <a:spLocks noGrp="1"/>
          </p:cNvSpPr>
          <p:nvPr>
            <p:ph idx="1"/>
          </p:nvPr>
        </p:nvSpPr>
        <p:spPr>
          <a:xfrm>
            <a:off x="1855371" y="1961321"/>
            <a:ext cx="10018713" cy="3800062"/>
          </a:xfrm>
        </p:spPr>
        <p:txBody>
          <a:bodyPr>
            <a:noAutofit/>
          </a:bodyPr>
          <a:lstStyle/>
          <a:p>
            <a:pPr marL="0" indent="0" algn="ctr">
              <a:buNone/>
            </a:pPr>
            <a:r>
              <a:rPr lang="it-IT" dirty="0"/>
              <a:t>LA SCUOLA DEVE GARANTIRE </a:t>
            </a:r>
            <a:r>
              <a:rPr lang="it-IT" b="1" dirty="0"/>
              <a:t>A TUTTI </a:t>
            </a:r>
            <a:r>
              <a:rPr lang="it-IT" dirty="0"/>
              <a:t>IL SUCCESSO FORMATIVO</a:t>
            </a:r>
          </a:p>
          <a:p>
            <a:pPr marL="0" indent="0">
              <a:buNone/>
            </a:pPr>
            <a:r>
              <a:rPr lang="it-IT" dirty="0"/>
              <a:t>                                                     </a:t>
            </a:r>
          </a:p>
          <a:p>
            <a:pPr marL="0" indent="0" algn="ctr">
              <a:buNone/>
            </a:pPr>
            <a:r>
              <a:rPr lang="it-IT" dirty="0" err="1"/>
              <a:t>perció</a:t>
            </a:r>
            <a:r>
              <a:rPr lang="it-IT" dirty="0"/>
              <a:t>… occorre </a:t>
            </a:r>
            <a:r>
              <a:rPr lang="it-IT" b="1" dirty="0"/>
              <a:t>cambiare</a:t>
            </a:r>
            <a:r>
              <a:rPr lang="it-IT" dirty="0"/>
              <a:t>:</a:t>
            </a:r>
          </a:p>
          <a:p>
            <a:r>
              <a:rPr lang="it-IT" dirty="0"/>
              <a:t>la metodologia didattica</a:t>
            </a:r>
          </a:p>
          <a:p>
            <a:r>
              <a:rPr lang="it-IT" dirty="0"/>
              <a:t>la relazione insegnamento/apprendimento</a:t>
            </a:r>
          </a:p>
          <a:p>
            <a:r>
              <a:rPr lang="it-IT" dirty="0"/>
              <a:t>il ruolo e la funzione del docente</a:t>
            </a:r>
          </a:p>
          <a:p>
            <a:pPr marL="0" indent="0">
              <a:buNone/>
            </a:pPr>
            <a:r>
              <a:rPr lang="it-IT" dirty="0"/>
              <a:t>La progettazione dei percorsi di apprendimento non </a:t>
            </a:r>
            <a:r>
              <a:rPr lang="it-IT" dirty="0" err="1"/>
              <a:t>puó</a:t>
            </a:r>
            <a:r>
              <a:rPr lang="it-IT" dirty="0"/>
              <a:t> prescindere dalla chiara individuazione dei traguardi di competenza finali </a:t>
            </a:r>
          </a:p>
        </p:txBody>
      </p:sp>
      <p:sp>
        <p:nvSpPr>
          <p:cNvPr id="4" name="Freccia in giù 3">
            <a:extLst>
              <a:ext uri="{FF2B5EF4-FFF2-40B4-BE49-F238E27FC236}">
                <a16:creationId xmlns:a16="http://schemas.microsoft.com/office/drawing/2014/main" id="{3C59D241-C943-47EF-AF01-8E7E4EC05017}"/>
              </a:ext>
            </a:extLst>
          </p:cNvPr>
          <p:cNvSpPr/>
          <p:nvPr/>
        </p:nvSpPr>
        <p:spPr>
          <a:xfrm>
            <a:off x="6381023" y="2345635"/>
            <a:ext cx="225287" cy="556591"/>
          </a:xfrm>
          <a:prstGeom prst="downArrow">
            <a:avLst/>
          </a:prstGeom>
          <a:ln>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31236056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1884908" y="238341"/>
            <a:ext cx="10118463" cy="6619659"/>
          </a:xfrm>
          <a:prstGeom prst="rect">
            <a:avLst/>
          </a:prstGeom>
        </p:spPr>
      </p:pic>
    </p:spTree>
    <p:extLst>
      <p:ext uri="{BB962C8B-B14F-4D97-AF65-F5344CB8AC3E}">
        <p14:creationId xmlns:p14="http://schemas.microsoft.com/office/powerpoint/2010/main" val="1204378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1447586" y="718537"/>
            <a:ext cx="10118463" cy="5394419"/>
          </a:xfrm>
          <a:prstGeom prst="rect">
            <a:avLst/>
          </a:prstGeom>
        </p:spPr>
      </p:pic>
    </p:spTree>
    <p:extLst>
      <p:ext uri="{BB962C8B-B14F-4D97-AF65-F5344CB8AC3E}">
        <p14:creationId xmlns:p14="http://schemas.microsoft.com/office/powerpoint/2010/main" val="2697061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PROVA  DI  VALUTAZIONE </a:t>
            </a:r>
          </a:p>
        </p:txBody>
      </p:sp>
      <p:sp>
        <p:nvSpPr>
          <p:cNvPr id="3" name="Segnaposto contenuto 2"/>
          <p:cNvSpPr>
            <a:spLocks noGrp="1"/>
          </p:cNvSpPr>
          <p:nvPr>
            <p:ph idx="1"/>
          </p:nvPr>
        </p:nvSpPr>
        <p:spPr/>
        <p:txBody>
          <a:bodyPr/>
          <a:lstStyle/>
          <a:p>
            <a:r>
              <a:rPr lang="it-IT" dirty="0"/>
              <a:t> MATEMATICA  SENZA  FRONTIERE </a:t>
            </a:r>
          </a:p>
          <a:p>
            <a:endParaRPr lang="it-IT" dirty="0"/>
          </a:p>
          <a:p>
            <a:r>
              <a:rPr lang="sv-SE" dirty="0">
                <a:hlinkClick r:id="rId2" action="ppaction://hlinkfile"/>
              </a:rPr>
              <a:t>Doc 15- Prova val (4).docx</a:t>
            </a:r>
            <a:endParaRPr lang="it-IT" dirty="0"/>
          </a:p>
        </p:txBody>
      </p:sp>
    </p:spTree>
    <p:extLst>
      <p:ext uri="{BB962C8B-B14F-4D97-AF65-F5344CB8AC3E}">
        <p14:creationId xmlns:p14="http://schemas.microsoft.com/office/powerpoint/2010/main" val="2714316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RUBRICA   DI   VALUTAZIONE </a:t>
            </a:r>
          </a:p>
        </p:txBody>
      </p:sp>
      <p:sp>
        <p:nvSpPr>
          <p:cNvPr id="3" name="Segnaposto contenuto 2"/>
          <p:cNvSpPr>
            <a:spLocks noGrp="1"/>
          </p:cNvSpPr>
          <p:nvPr>
            <p:ph idx="1"/>
          </p:nvPr>
        </p:nvSpPr>
        <p:spPr/>
        <p:txBody>
          <a:bodyPr/>
          <a:lstStyle/>
          <a:p>
            <a:r>
              <a:rPr lang="it-IT" dirty="0">
                <a:hlinkClick r:id="rId2" action="ppaction://hlinkfile"/>
              </a:rPr>
              <a:t>Rubrica di valutazione 29.3_Gruppo </a:t>
            </a:r>
            <a:r>
              <a:rPr lang="it-IT" dirty="0" err="1">
                <a:hlinkClick r:id="rId2" action="ppaction://hlinkfile"/>
              </a:rPr>
              <a:t>secb_Esercitazione</a:t>
            </a:r>
            <a:r>
              <a:rPr lang="it-IT" dirty="0">
                <a:hlinkClick r:id="rId2" action="ppaction://hlinkfile"/>
              </a:rPr>
              <a:t> 29.03 gruppo </a:t>
            </a:r>
            <a:r>
              <a:rPr lang="it-IT" dirty="0" err="1">
                <a:hlinkClick r:id="rId2" action="ppaction://hlinkfile"/>
              </a:rPr>
              <a:t>secb_Rev-Angelini.e</a:t>
            </a:r>
            <a:r>
              <a:rPr lang="it-IT" dirty="0">
                <a:hlinkClick r:id="rId2" action="ppaction://hlinkfile"/>
              </a:rPr>
              <a:t> </a:t>
            </a:r>
            <a:r>
              <a:rPr lang="it-IT" dirty="0" err="1">
                <a:hlinkClick r:id="rId2" action="ppaction://hlinkfile"/>
              </a:rPr>
              <a:t>Gilbertidocx</a:t>
            </a:r>
            <a:r>
              <a:rPr lang="it-IT" dirty="0">
                <a:hlinkClick r:id="rId2" action="ppaction://hlinkfile"/>
              </a:rPr>
              <a:t> (3) (2).doc</a:t>
            </a:r>
            <a:endParaRPr lang="it-IT" dirty="0"/>
          </a:p>
        </p:txBody>
      </p:sp>
    </p:spTree>
    <p:extLst>
      <p:ext uri="{BB962C8B-B14F-4D97-AF65-F5344CB8AC3E}">
        <p14:creationId xmlns:p14="http://schemas.microsoft.com/office/powerpoint/2010/main" val="3685549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84309" y="2076718"/>
            <a:ext cx="10018713" cy="1752599"/>
          </a:xfrm>
        </p:spPr>
        <p:txBody>
          <a:bodyPr>
            <a:normAutofit fontScale="90000"/>
          </a:bodyPr>
          <a:lstStyle/>
          <a:p>
            <a:r>
              <a:rPr lang="it-IT" b="1" dirty="0"/>
              <a:t>DALLA VALUTAZIONE ALLA CERTIFICAZIONE</a:t>
            </a:r>
            <a:br>
              <a:rPr lang="it-IT" b="1" dirty="0"/>
            </a:br>
            <a:endParaRPr lang="it-IT" b="1" dirty="0"/>
          </a:p>
        </p:txBody>
      </p:sp>
      <p:sp>
        <p:nvSpPr>
          <p:cNvPr id="3" name="Segnaposto contenuto 2"/>
          <p:cNvSpPr>
            <a:spLocks noGrp="1"/>
          </p:cNvSpPr>
          <p:nvPr>
            <p:ph idx="1"/>
          </p:nvPr>
        </p:nvSpPr>
        <p:spPr/>
        <p:txBody>
          <a:bodyPr/>
          <a:lstStyle/>
          <a:p>
            <a:endParaRPr lang="it-IT" dirty="0"/>
          </a:p>
          <a:p>
            <a:endParaRPr lang="it-IT" dirty="0"/>
          </a:p>
          <a:p>
            <a:endParaRPr lang="it-IT" dirty="0"/>
          </a:p>
        </p:txBody>
      </p:sp>
    </p:spTree>
    <p:extLst>
      <p:ext uri="{BB962C8B-B14F-4D97-AF65-F5344CB8AC3E}">
        <p14:creationId xmlns:p14="http://schemas.microsoft.com/office/powerpoint/2010/main" val="881857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84311" y="241301"/>
            <a:ext cx="10018713" cy="1193800"/>
          </a:xfrm>
        </p:spPr>
        <p:txBody>
          <a:bodyPr>
            <a:normAutofit fontScale="90000"/>
          </a:bodyPr>
          <a:lstStyle/>
          <a:p>
            <a:pPr algn="l"/>
            <a:r>
              <a:rPr lang="it-IT" sz="2800" dirty="0"/>
              <a:t>Un po’ di </a:t>
            </a:r>
            <a:r>
              <a:rPr lang="it-IT" sz="2800" dirty="0" err="1"/>
              <a:t>norme…tutto</a:t>
            </a:r>
            <a:r>
              <a:rPr lang="it-IT" sz="2800" dirty="0"/>
              <a:t> quello ricordato sinora è prescritto e lo possiamo rintracciare in una serie di leggi e regolamenti . Ecco i più </a:t>
            </a:r>
            <a:r>
              <a:rPr lang="it-IT" sz="2800" dirty="0" err="1"/>
              <a:t>importanti…</a:t>
            </a:r>
            <a:r>
              <a:rPr lang="it-IT" sz="2800" dirty="0"/>
              <a:t>.</a:t>
            </a:r>
          </a:p>
        </p:txBody>
      </p:sp>
      <p:sp>
        <p:nvSpPr>
          <p:cNvPr id="3" name="Segnaposto contenuto 2"/>
          <p:cNvSpPr>
            <a:spLocks noGrp="1"/>
          </p:cNvSpPr>
          <p:nvPr>
            <p:ph idx="1"/>
          </p:nvPr>
        </p:nvSpPr>
        <p:spPr>
          <a:xfrm>
            <a:off x="1484311" y="1435101"/>
            <a:ext cx="10614023" cy="5156659"/>
          </a:xfrm>
        </p:spPr>
        <p:txBody>
          <a:bodyPr>
            <a:normAutofit fontScale="62500" lnSpcReduction="20000"/>
          </a:bodyPr>
          <a:lstStyle/>
          <a:p>
            <a:r>
              <a:rPr lang="it-IT" sz="2900" b="1" u="sng" dirty="0">
                <a:solidFill>
                  <a:schemeClr val="accent1">
                    <a:lumMod val="75000"/>
                  </a:schemeClr>
                </a:solidFill>
              </a:rPr>
              <a:t>Introduzione dell’autonomia scolastica</a:t>
            </a:r>
            <a:r>
              <a:rPr lang="it-IT" sz="2900" dirty="0"/>
              <a:t>                                                                    </a:t>
            </a:r>
            <a:r>
              <a:rPr lang="it-IT" sz="2900" b="1" dirty="0"/>
              <a:t>Legge 59/1997 </a:t>
            </a:r>
            <a:r>
              <a:rPr lang="it-IT" sz="2900" dirty="0"/>
              <a:t>                                   </a:t>
            </a:r>
          </a:p>
          <a:p>
            <a:pPr>
              <a:buNone/>
            </a:pPr>
            <a:r>
              <a:rPr lang="it-IT" sz="2900" dirty="0"/>
              <a:t>                                </a:t>
            </a:r>
            <a:endParaRPr lang="it-IT" sz="2900" b="1" u="sng" dirty="0"/>
          </a:p>
          <a:p>
            <a:r>
              <a:rPr lang="it-IT" sz="2900" b="1" u="sng" dirty="0">
                <a:solidFill>
                  <a:schemeClr val="accent1">
                    <a:lumMod val="75000"/>
                  </a:schemeClr>
                </a:solidFill>
              </a:rPr>
              <a:t>Certificazione e qualità, regolamento dell’ autonomia delle istituzioni scolastiche   </a:t>
            </a:r>
            <a:r>
              <a:rPr lang="it-IT" sz="2900" b="1" dirty="0"/>
              <a:t>DPR 275/1999</a:t>
            </a:r>
            <a:endParaRPr lang="it-IT" sz="2900" b="1" u="sng" dirty="0">
              <a:solidFill>
                <a:schemeClr val="accent1">
                  <a:lumMod val="75000"/>
                </a:schemeClr>
              </a:solidFill>
            </a:endParaRPr>
          </a:p>
          <a:p>
            <a:pPr>
              <a:buNone/>
            </a:pPr>
            <a:r>
              <a:rPr lang="it-IT" sz="2900" b="1" dirty="0">
                <a:solidFill>
                  <a:schemeClr val="accent1">
                    <a:lumMod val="75000"/>
                  </a:schemeClr>
                </a:solidFill>
              </a:rPr>
              <a:t>      </a:t>
            </a:r>
            <a:r>
              <a:rPr lang="it-IT" dirty="0"/>
              <a:t>Con decreto del Ministro della pubblica istruzione sono adottati i nuovi modelli per le certificazioni, le quali, indicano le conoscenze, le competenze, le capacità acquisite e i crediti formativi riconoscibili, compresi quelli relativi alle discipline e alle attività realizzate nell'ambito dell'ampliamento dell'offerta formativa o liberamente scelte dagli alunni e debitamente certificate.</a:t>
            </a:r>
            <a:r>
              <a:rPr lang="it-IT" sz="2900" b="1" dirty="0">
                <a:solidFill>
                  <a:schemeClr val="accent1">
                    <a:lumMod val="75000"/>
                  </a:schemeClr>
                </a:solidFill>
              </a:rPr>
              <a:t> </a:t>
            </a:r>
            <a:endParaRPr lang="it-IT" sz="2900" u="sng" dirty="0"/>
          </a:p>
          <a:p>
            <a:r>
              <a:rPr lang="it-IT" sz="2900" b="1" u="sng" dirty="0">
                <a:solidFill>
                  <a:schemeClr val="accent1">
                    <a:lumMod val="75000"/>
                  </a:schemeClr>
                </a:solidFill>
              </a:rPr>
              <a:t>Certificazione e primo ciclo </a:t>
            </a:r>
            <a:r>
              <a:rPr lang="it-IT" sz="2900" b="1" dirty="0">
                <a:solidFill>
                  <a:schemeClr val="accent1">
                    <a:lumMod val="75000"/>
                  </a:schemeClr>
                </a:solidFill>
              </a:rPr>
              <a:t>      </a:t>
            </a:r>
          </a:p>
          <a:p>
            <a:pPr>
              <a:buNone/>
            </a:pPr>
            <a:r>
              <a:rPr lang="it-IT" sz="2900" b="1" dirty="0">
                <a:solidFill>
                  <a:schemeClr val="accent1">
                    <a:lumMod val="75000"/>
                  </a:schemeClr>
                </a:solidFill>
              </a:rPr>
              <a:t>      </a:t>
            </a:r>
            <a:r>
              <a:rPr lang="it-IT" sz="2900" b="1" dirty="0"/>
              <a:t>DLgs  59/04 </a:t>
            </a:r>
            <a:r>
              <a:rPr lang="it-IT" sz="2900" b="1" dirty="0">
                <a:solidFill>
                  <a:schemeClr val="accent1">
                    <a:lumMod val="75000"/>
                  </a:schemeClr>
                </a:solidFill>
              </a:rPr>
              <a:t> </a:t>
            </a:r>
            <a:r>
              <a:rPr lang="it-IT" sz="2900" dirty="0"/>
              <a:t>che prevede la “</a:t>
            </a:r>
            <a:r>
              <a:rPr lang="it-IT" sz="2900" i="1" dirty="0"/>
              <a:t>Definizione delle norme generali relative alla scuola dell'infanzia e al primo ciclo dell'istruzione, a norma dell'articolo 1 della legge 28 marzo 2003, n.53 ( Moratti) “</a:t>
            </a:r>
          </a:p>
          <a:p>
            <a:pPr>
              <a:buNone/>
            </a:pPr>
            <a:r>
              <a:rPr lang="it-IT" sz="2900" i="1" dirty="0"/>
              <a:t>                                                                                                                                                                                                                            </a:t>
            </a:r>
            <a:endParaRPr lang="it-IT" sz="2900" u="sng" dirty="0"/>
          </a:p>
          <a:p>
            <a:r>
              <a:rPr lang="it-IT" sz="2900" b="1" u="sng" dirty="0">
                <a:solidFill>
                  <a:schemeClr val="accent1">
                    <a:lumMod val="75000"/>
                  </a:schemeClr>
                </a:solidFill>
              </a:rPr>
              <a:t>Raccomandazioni del consiglio europeo </a:t>
            </a:r>
            <a:r>
              <a:rPr lang="it-IT" sz="2900" dirty="0"/>
              <a:t>  </a:t>
            </a:r>
            <a:r>
              <a:rPr lang="it-IT" sz="2900" b="1" dirty="0"/>
              <a:t>18/12/2006</a:t>
            </a:r>
            <a:r>
              <a:rPr lang="it-IT" sz="2900" dirty="0"/>
              <a:t>      COMPETENZE CHIAVE  EUROPEE  </a:t>
            </a:r>
          </a:p>
          <a:p>
            <a:pPr>
              <a:buNone/>
            </a:pPr>
            <a:r>
              <a:rPr lang="it-IT" sz="2900" dirty="0"/>
              <a:t>                                                                                                                   </a:t>
            </a:r>
            <a:r>
              <a:rPr lang="it-IT" sz="2900" b="1" dirty="0"/>
              <a:t> </a:t>
            </a:r>
            <a:endParaRPr lang="it-IT" sz="2900" u="sng" dirty="0"/>
          </a:p>
          <a:p>
            <a:r>
              <a:rPr lang="it-IT" sz="2900" b="1" u="sng" dirty="0">
                <a:solidFill>
                  <a:schemeClr val="accent1">
                    <a:lumMod val="75000"/>
                  </a:schemeClr>
                </a:solidFill>
              </a:rPr>
              <a:t>Certificazione , obbligo scolastico e assi culturali </a:t>
            </a:r>
            <a:r>
              <a:rPr lang="it-IT" sz="2900" dirty="0"/>
              <a:t>(percorso decennale). Regolamento recante norme in materia di adempimento dell’obbligo di istruzione. In questo decreto vengono declinati  i 4 assi culturali  e le sette competenze chiave di cittadinanza, recependo le competenze chiave europee,per il secondo </a:t>
            </a:r>
            <a:r>
              <a:rPr lang="it-IT" sz="2900" dirty="0" err="1"/>
              <a:t>ciclo…</a:t>
            </a:r>
            <a:r>
              <a:rPr lang="it-IT" sz="2900" b="1" dirty="0" err="1"/>
              <a:t>D.M</a:t>
            </a:r>
            <a:r>
              <a:rPr lang="it-IT" sz="2900" b="1" dirty="0"/>
              <a:t> 139 /2007</a:t>
            </a:r>
            <a:endParaRPr lang="it-IT" sz="2900" dirty="0"/>
          </a:p>
          <a:p>
            <a:endParaRPr lang="it-IT" sz="29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58291" y="0"/>
            <a:ext cx="10601323" cy="7288696"/>
          </a:xfrm>
        </p:spPr>
        <p:txBody>
          <a:bodyPr>
            <a:normAutofit/>
          </a:bodyPr>
          <a:lstStyle/>
          <a:p>
            <a:r>
              <a:rPr lang="it-IT" sz="1500" b="1" u="sng" dirty="0">
                <a:solidFill>
                  <a:schemeClr val="accent1">
                    <a:lumMod val="75000"/>
                  </a:schemeClr>
                </a:solidFill>
              </a:rPr>
              <a:t>Introdotta la materia “cittadinanza e costituzione”,  valutazione del comportamento, certificazione e voto numerico in decimi, insegnante unico e altro….</a:t>
            </a:r>
          </a:p>
          <a:p>
            <a:pPr>
              <a:buNone/>
            </a:pPr>
            <a:r>
              <a:rPr lang="it-IT" sz="1500" i="1" dirty="0"/>
              <a:t>       “…..viene valutato il comportamento di ogni studente durante tutto il periodo di permanenza nella sede scolastica, anche in relazione alla partecipazione alle attività ed agli interventi educativi realizzati dalle istituzioni scolastiche anche fuori della propria sede.” </a:t>
            </a:r>
            <a:endParaRPr lang="it-IT" sz="1500" u="sng" dirty="0"/>
          </a:p>
          <a:p>
            <a:pPr>
              <a:buNone/>
            </a:pPr>
            <a:r>
              <a:rPr lang="it-IT" sz="1500" dirty="0"/>
              <a:t>        « </a:t>
            </a:r>
            <a:r>
              <a:rPr lang="it-IT" sz="1500" i="1" dirty="0"/>
              <a:t>L'esito dell'esame conclusivo del primo ciclo e espresso con valutazione complessiva in decimi e illustrato con una certificazione analitica dei traguardi di competenza e del livello globale di maturazione raggiunti dall'alunno; conseguono il diploma gli studenti che ottengono una valutazione non inferiore a sei decimi</a:t>
            </a:r>
            <a:r>
              <a:rPr lang="it-IT" sz="1500" dirty="0"/>
              <a:t>».                                                                                            </a:t>
            </a:r>
            <a:r>
              <a:rPr lang="it-IT" sz="1500" b="1" dirty="0"/>
              <a:t>Legge 169/08 (Gelmini)</a:t>
            </a:r>
            <a:endParaRPr lang="it-IT" sz="1500" dirty="0"/>
          </a:p>
          <a:p>
            <a:r>
              <a:rPr lang="it-IT" sz="1500" b="1" u="sng" dirty="0">
                <a:solidFill>
                  <a:schemeClr val="accent1">
                    <a:lumMod val="75000"/>
                  </a:schemeClr>
                </a:solidFill>
              </a:rPr>
              <a:t>Modalità di certificazione e valutazione degli studenti (accompagnate anche da valutazione numerica ) con norme sull’esame di Stato</a:t>
            </a:r>
            <a:r>
              <a:rPr lang="it-IT" sz="1500" b="1" dirty="0">
                <a:solidFill>
                  <a:schemeClr val="accent1">
                    <a:lumMod val="75000"/>
                  </a:schemeClr>
                </a:solidFill>
              </a:rPr>
              <a:t> si possono trovare nel      </a:t>
            </a:r>
            <a:r>
              <a:rPr lang="it-IT" sz="1500" b="1" dirty="0"/>
              <a:t>DPR 122/2009  </a:t>
            </a:r>
            <a:r>
              <a:rPr lang="it-IT" sz="1500" b="1" dirty="0">
                <a:solidFill>
                  <a:schemeClr val="accent1">
                    <a:lumMod val="75000"/>
                  </a:schemeClr>
                </a:solidFill>
              </a:rPr>
              <a:t>che è un</a:t>
            </a:r>
            <a:r>
              <a:rPr lang="it-IT" sz="1500" dirty="0"/>
              <a:t> “Regolamento recante coordinamento delle norme vigenti per la valutazione degli alunni e ulteriori modalità applicative in materia”, esso tra le altre indicazioni ribadisce che:</a:t>
            </a:r>
          </a:p>
          <a:p>
            <a:pPr>
              <a:buNone/>
            </a:pPr>
            <a:r>
              <a:rPr lang="it-IT" sz="1500" b="1" i="1" dirty="0"/>
              <a:t>       “</a:t>
            </a:r>
            <a:r>
              <a:rPr lang="it-IT" sz="1500" i="1" dirty="0"/>
              <a:t>La  valutazione concorre, con la sua finalità anche formativa e  attraverso l'individuazione delle potenzialità e delle carenze di ciascun alunno, ai processi di autovalutazione degli alunni medesimi, al miglioramento dei livelli di conoscenza e al successo formativo, anche in coerenza con l'obiettivo dell'apprendimento permanente di cui alla «Strategia di Lisbona nel settore dell'istruzione e della formazione», adottata dal Consiglio europeo con raccomandazione del 23 e 24 marzo 2000</a:t>
            </a:r>
            <a:r>
              <a:rPr lang="it-IT" sz="1500" b="1" dirty="0"/>
              <a:t>.”        </a:t>
            </a:r>
            <a:r>
              <a:rPr lang="it-IT" sz="1500" dirty="0"/>
              <a:t>Inoltre il regolamento chiarisce che le competenze al termine della scuola primaria siano descritte e certificate.</a:t>
            </a:r>
          </a:p>
          <a:p>
            <a:r>
              <a:rPr lang="it-IT" sz="1500" b="1" u="sng" dirty="0">
                <a:solidFill>
                  <a:schemeClr val="accent1">
                    <a:lumMod val="75000"/>
                  </a:schemeClr>
                </a:solidFill>
              </a:rPr>
              <a:t>Sul rapporto tra la certificazione e le Indicazioni nazionali </a:t>
            </a:r>
            <a:r>
              <a:rPr lang="it-IT" sz="1500" b="1" dirty="0">
                <a:solidFill>
                  <a:schemeClr val="accent1">
                    <a:lumMod val="75000"/>
                  </a:schemeClr>
                </a:solidFill>
              </a:rPr>
              <a:t>  </a:t>
            </a:r>
            <a:r>
              <a:rPr lang="it-IT" sz="1500" dirty="0"/>
              <a:t>troviamo riscontro nel</a:t>
            </a:r>
            <a:r>
              <a:rPr lang="it-IT" sz="1500" b="1" dirty="0"/>
              <a:t> decreto ministeriale   254/2012    </a:t>
            </a:r>
            <a:r>
              <a:rPr lang="it-IT" sz="1500" dirty="0"/>
              <a:t>nel quale viene sottolineato che </a:t>
            </a:r>
            <a:r>
              <a:rPr lang="it-IT" sz="1500" b="1" dirty="0"/>
              <a:t>l</a:t>
            </a:r>
            <a:r>
              <a:rPr lang="it-IT" sz="1500" dirty="0"/>
              <a:t>a certificazione delle competenze trova ampia corrispondenza nelle indicazioni nazionali . In esse viene ribadito l’impegno ad emanare una modulistica nazionale, sollecitando le scuole a progettare percorsi per la promozione, la rilevazione e la valutazione delle competenze</a:t>
            </a:r>
          </a:p>
          <a:p>
            <a:r>
              <a:rPr lang="it-IT" sz="1500" dirty="0"/>
              <a:t>Nel 2013 il  d. legislativo 13/2013 riconobbe alle scuole del secondo ciclo il compito di certificare  le competenze acquisite in contesti formali, non formali ed informali. Su queste si devono necessariamente inserire le nostre certificazioni del primo ciclo.</a:t>
            </a:r>
          </a:p>
          <a:p>
            <a:endParaRPr lang="it-IT" sz="1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89650" y="0"/>
            <a:ext cx="10018713" cy="825499"/>
          </a:xfrm>
        </p:spPr>
        <p:txBody>
          <a:bodyPr>
            <a:normAutofit/>
          </a:bodyPr>
          <a:lstStyle/>
          <a:p>
            <a:pPr algn="l"/>
            <a:r>
              <a:rPr lang="it-IT" sz="3200" b="1" dirty="0"/>
              <a:t>Ed arriviamo ad oggi…</a:t>
            </a:r>
          </a:p>
        </p:txBody>
      </p:sp>
      <p:sp>
        <p:nvSpPr>
          <p:cNvPr id="3" name="Segnaposto contenuto 2"/>
          <p:cNvSpPr>
            <a:spLocks noGrp="1"/>
          </p:cNvSpPr>
          <p:nvPr>
            <p:ph idx="1"/>
          </p:nvPr>
        </p:nvSpPr>
        <p:spPr>
          <a:xfrm>
            <a:off x="1484310" y="1511301"/>
            <a:ext cx="10429394" cy="4279900"/>
          </a:xfrm>
        </p:spPr>
        <p:txBody>
          <a:bodyPr>
            <a:noAutofit/>
          </a:bodyPr>
          <a:lstStyle/>
          <a:p>
            <a:pPr>
              <a:buNone/>
            </a:pPr>
            <a:r>
              <a:rPr lang="it-IT" sz="2000" dirty="0"/>
              <a:t>Nel 2015 uscì una circolare per accompagnare le scuole del primo ciclo ad effettuare la certificazione delle competenze mediante l’adozione di modello sperimentale ( </a:t>
            </a:r>
            <a:r>
              <a:rPr lang="it-IT" sz="2000" b="1" dirty="0">
                <a:solidFill>
                  <a:schemeClr val="accent1">
                    <a:lumMod val="75000"/>
                  </a:schemeClr>
                </a:solidFill>
              </a:rPr>
              <a:t>C.M. n. 3 del 13/02/2015 </a:t>
            </a:r>
            <a:r>
              <a:rPr lang="it-IT" sz="2000" dirty="0"/>
              <a:t>con allegate Linee guida); in riferimento a questa fu emessa la </a:t>
            </a:r>
            <a:r>
              <a:rPr lang="it-IT" sz="2000" b="1" dirty="0">
                <a:solidFill>
                  <a:schemeClr val="accent1">
                    <a:lumMod val="75000"/>
                  </a:schemeClr>
                </a:solidFill>
              </a:rPr>
              <a:t>nota 2000 del 2017 </a:t>
            </a:r>
            <a:r>
              <a:rPr lang="it-IT" sz="2000" dirty="0"/>
              <a:t>dove si estende la sperimentazione e si allegano le </a:t>
            </a:r>
            <a:r>
              <a:rPr lang="it-IT" sz="2000" u="sng" dirty="0"/>
              <a:t>certificazioni che trovate di seguito</a:t>
            </a:r>
            <a:r>
              <a:rPr lang="it-IT" sz="2000" dirty="0"/>
              <a:t>.</a:t>
            </a:r>
          </a:p>
          <a:p>
            <a:pPr>
              <a:buNone/>
            </a:pPr>
            <a:r>
              <a:rPr lang="it-IT" sz="2000" dirty="0"/>
              <a:t>Il nostro Istituto non aderì alla sperimentazione ma potrete trovare informazioni sul sito della scuola perché la C.M. n. 3 fu oggetto di un seminario tenuto dal Prof. Cattaneo, che alcuni di noi  seguirono a Montano Lucino.</a:t>
            </a:r>
          </a:p>
          <a:p>
            <a:pPr>
              <a:buNone/>
            </a:pPr>
            <a:r>
              <a:rPr lang="it-IT" sz="2000" b="1" dirty="0">
                <a:solidFill>
                  <a:schemeClr val="accent1">
                    <a:lumMod val="75000"/>
                  </a:schemeClr>
                </a:solidFill>
              </a:rPr>
              <a:t>Legge 107/2015 (Buona scuola)</a:t>
            </a:r>
            <a:r>
              <a:rPr lang="it-IT" sz="2000" dirty="0"/>
              <a:t>: la delega contenuta nella legge 107 del 13 Luglio 2015 art. 1 comma 181, lett. i) prevede: «</a:t>
            </a:r>
            <a:r>
              <a:rPr lang="it-IT" sz="2000" i="1" dirty="0"/>
              <a:t>la revisione delle modalità di valutazione e certificazione delle competenze degli studenti del primo ciclo d’istruzione, mettendo in rilievo la funzione formativa e di orientamento della valutazione, e della modalità di svolgimento dell’esame di Stato conclusivo del primo ciclo»</a:t>
            </a:r>
          </a:p>
          <a:p>
            <a:pPr>
              <a:buNone/>
            </a:pPr>
            <a:r>
              <a:rPr lang="it-IT" sz="2000" b="1" dirty="0">
                <a:solidFill>
                  <a:schemeClr val="accent1">
                    <a:lumMod val="75000"/>
                  </a:schemeClr>
                </a:solidFill>
              </a:rPr>
              <a:t>Decreto legislativo 13 aprile 2017  n.62  (Fedeli) </a:t>
            </a:r>
            <a:r>
              <a:rPr lang="it-IT" sz="2000" i="1" dirty="0"/>
              <a:t>Norme in materia di valutazione e certificazione delle competenze nel primo ciclo ed esami di Stato, a norma dell’art. 1 commi 180 e 181, lettera i) della legge 107/2015, di cui  parleremo più approfonditamente nel corso di questo anno scolastico (2017/2018).</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E1ABE80-0536-44AD-B49C-163BADF34643}"/>
              </a:ext>
            </a:extLst>
          </p:cNvPr>
          <p:cNvSpPr>
            <a:spLocks noGrp="1"/>
          </p:cNvSpPr>
          <p:nvPr>
            <p:ph type="title"/>
          </p:nvPr>
        </p:nvSpPr>
        <p:spPr/>
        <p:txBody>
          <a:bodyPr>
            <a:normAutofit fontScale="90000"/>
          </a:bodyPr>
          <a:lstStyle/>
          <a:p>
            <a:br>
              <a:rPr lang="it-IT" dirty="0"/>
            </a:br>
            <a:br>
              <a:rPr lang="it-IT" dirty="0"/>
            </a:br>
            <a:br>
              <a:rPr lang="it-IT" dirty="0"/>
            </a:br>
            <a:br>
              <a:rPr lang="it-IT" dirty="0"/>
            </a:br>
            <a:br>
              <a:rPr lang="it-IT" dirty="0"/>
            </a:br>
            <a:br>
              <a:rPr lang="it-IT" dirty="0"/>
            </a:br>
            <a:r>
              <a:rPr lang="it-IT" dirty="0"/>
              <a:t>Scheda di certificazione al termine della scuola primaria</a:t>
            </a:r>
            <a:br>
              <a:rPr lang="it-IT" dirty="0"/>
            </a:br>
            <a:br>
              <a:rPr lang="it-IT" dirty="0"/>
            </a:br>
            <a:br>
              <a:rPr lang="it-IT" dirty="0"/>
            </a:br>
            <a:br>
              <a:rPr lang="it-IT" dirty="0"/>
            </a:br>
            <a:r>
              <a:rPr lang="it-IT" sz="2700" dirty="0">
                <a:hlinkClick r:id="rId2" action="ppaction://hlinkfile"/>
              </a:rPr>
              <a:t>CERTIF. COMPET. TERMINE PRIMARIA.doc</a:t>
            </a:r>
            <a:endParaRPr lang="it-IT" sz="2700" dirty="0"/>
          </a:p>
        </p:txBody>
      </p:sp>
    </p:spTree>
    <p:extLst>
      <p:ext uri="{BB962C8B-B14F-4D97-AF65-F5344CB8AC3E}">
        <p14:creationId xmlns:p14="http://schemas.microsoft.com/office/powerpoint/2010/main" val="1642253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E06656A-B3EC-4AE9-9670-FF4F3DB20F8F}"/>
              </a:ext>
            </a:extLst>
          </p:cNvPr>
          <p:cNvSpPr>
            <a:spLocks noGrp="1"/>
          </p:cNvSpPr>
          <p:nvPr>
            <p:ph type="title"/>
          </p:nvPr>
        </p:nvSpPr>
        <p:spPr>
          <a:xfrm>
            <a:off x="1484311" y="685800"/>
            <a:ext cx="10018713" cy="3872948"/>
          </a:xfrm>
        </p:spPr>
        <p:txBody>
          <a:bodyPr>
            <a:normAutofit/>
          </a:bodyPr>
          <a:lstStyle/>
          <a:p>
            <a:r>
              <a:rPr lang="it-IT" sz="3600" dirty="0">
                <a:solidFill>
                  <a:prstClr val="black"/>
                </a:solidFill>
              </a:rPr>
              <a:t>Scheda di certificazione al termine della scuola secondaria di primo grado</a:t>
            </a:r>
            <a:br>
              <a:rPr lang="it-IT" sz="3600" dirty="0">
                <a:solidFill>
                  <a:prstClr val="black"/>
                </a:solidFill>
              </a:rPr>
            </a:br>
            <a:br>
              <a:rPr lang="it-IT" sz="3600" dirty="0">
                <a:solidFill>
                  <a:prstClr val="black"/>
                </a:solidFill>
              </a:rPr>
            </a:br>
            <a:br>
              <a:rPr lang="it-IT" sz="3600" dirty="0">
                <a:solidFill>
                  <a:prstClr val="black"/>
                </a:solidFill>
              </a:rPr>
            </a:br>
            <a:br>
              <a:rPr lang="it-IT" sz="3600" dirty="0">
                <a:solidFill>
                  <a:prstClr val="black"/>
                </a:solidFill>
              </a:rPr>
            </a:br>
            <a:r>
              <a:rPr lang="it-IT" sz="2400" dirty="0">
                <a:solidFill>
                  <a:prstClr val="black"/>
                </a:solidFill>
                <a:hlinkClick r:id="rId2" action="ppaction://hlinkfile"/>
              </a:rPr>
              <a:t>CERTIF. COMPET. TERMINE SECONDARIA.doc</a:t>
            </a:r>
            <a:endParaRPr lang="it-IT" dirty="0"/>
          </a:p>
        </p:txBody>
      </p:sp>
    </p:spTree>
    <p:extLst>
      <p:ext uri="{BB962C8B-B14F-4D97-AF65-F5344CB8AC3E}">
        <p14:creationId xmlns:p14="http://schemas.microsoft.com/office/powerpoint/2010/main" val="47435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76400" y="172316"/>
            <a:ext cx="10515600" cy="6344768"/>
          </a:xfrm>
        </p:spPr>
        <p:txBody>
          <a:bodyPr>
            <a:noAutofit/>
          </a:bodyPr>
          <a:lstStyle/>
          <a:p>
            <a:pPr algn="l"/>
            <a:r>
              <a:rPr lang="it-IT" b="1" dirty="0"/>
              <a:t>OLTRE LE DISCIPLINE…ATTRAVERSO LE DISCIPLINE</a:t>
            </a:r>
            <a:br>
              <a:rPr lang="it-IT" b="1" dirty="0"/>
            </a:br>
            <a:br>
              <a:rPr lang="it-IT" dirty="0"/>
            </a:br>
            <a:r>
              <a:rPr lang="it-IT" sz="2400" dirty="0"/>
              <a:t>«</a:t>
            </a:r>
            <a:r>
              <a:rPr lang="it-IT" sz="2400" dirty="0">
                <a:latin typeface="+mn-lt"/>
              </a:rPr>
              <a:t>Oggi l’apprendimento scolastico </a:t>
            </a:r>
            <a:r>
              <a:rPr lang="it-IT" sz="2400" dirty="0" err="1">
                <a:latin typeface="+mn-lt"/>
              </a:rPr>
              <a:t>é</a:t>
            </a:r>
            <a:r>
              <a:rPr lang="it-IT" sz="2400" dirty="0">
                <a:latin typeface="+mn-lt"/>
              </a:rPr>
              <a:t> solo una delle tante esperienze di formazione che i bambini e gli adolescenti vivono e per acquisire competenze specifiche spesso non vi </a:t>
            </a:r>
            <a:r>
              <a:rPr lang="it-IT" sz="2400" dirty="0" err="1">
                <a:latin typeface="+mn-lt"/>
              </a:rPr>
              <a:t>é</a:t>
            </a:r>
            <a:r>
              <a:rPr lang="it-IT" sz="2400" dirty="0">
                <a:latin typeface="+mn-lt"/>
              </a:rPr>
              <a:t> bisogno dei contesti scolastici»…</a:t>
            </a:r>
            <a:br>
              <a:rPr lang="it-IT" sz="2400" dirty="0">
                <a:latin typeface="+mn-lt"/>
              </a:rPr>
            </a:br>
            <a:r>
              <a:rPr lang="it-IT" sz="2400" dirty="0">
                <a:latin typeface="+mn-lt"/>
              </a:rPr>
              <a:t> </a:t>
            </a:r>
            <a:br>
              <a:rPr lang="it-IT" sz="2400" dirty="0">
                <a:latin typeface="+mn-lt"/>
              </a:rPr>
            </a:br>
            <a:r>
              <a:rPr lang="it-IT" sz="2400" dirty="0">
                <a:latin typeface="+mn-lt"/>
              </a:rPr>
              <a:t>«Il paesaggio educativo è diventato estremamente complesso»…</a:t>
            </a:r>
            <a:br>
              <a:rPr lang="it-IT" sz="2400" dirty="0">
                <a:latin typeface="+mn-lt"/>
              </a:rPr>
            </a:br>
            <a:br>
              <a:rPr lang="it-IT" sz="2400" dirty="0">
                <a:latin typeface="+mn-lt"/>
              </a:rPr>
            </a:br>
            <a:r>
              <a:rPr lang="it-IT" sz="2400" dirty="0">
                <a:latin typeface="+mn-lt"/>
              </a:rPr>
              <a:t>«In particolare vi è un’attenuazione della capacità adulta di presidio delle regole e del senso del limite»…</a:t>
            </a:r>
            <a:br>
              <a:rPr lang="it-IT" sz="2400" dirty="0">
                <a:latin typeface="+mn-lt"/>
              </a:rPr>
            </a:br>
            <a:br>
              <a:rPr lang="it-IT" sz="2400" dirty="0">
                <a:latin typeface="+mn-lt"/>
              </a:rPr>
            </a:br>
            <a:r>
              <a:rPr lang="it-IT" sz="2400" dirty="0">
                <a:latin typeface="+mn-lt"/>
              </a:rPr>
              <a:t>«</a:t>
            </a:r>
            <a:r>
              <a:rPr lang="it-IT" sz="2400" b="1" dirty="0">
                <a:latin typeface="+mn-lt"/>
              </a:rPr>
              <a:t>La scuola </a:t>
            </a:r>
            <a:r>
              <a:rPr lang="it-IT" sz="2400" b="1" dirty="0" err="1">
                <a:latin typeface="+mn-lt"/>
              </a:rPr>
              <a:t>é</a:t>
            </a:r>
            <a:r>
              <a:rPr lang="it-IT" sz="2400" b="1" dirty="0">
                <a:latin typeface="+mn-lt"/>
              </a:rPr>
              <a:t> </a:t>
            </a:r>
            <a:r>
              <a:rPr lang="it-IT" sz="2400" dirty="0">
                <a:latin typeface="+mn-lt"/>
              </a:rPr>
              <a:t>perciò </a:t>
            </a:r>
            <a:r>
              <a:rPr lang="it-IT" sz="2400" b="1" dirty="0">
                <a:latin typeface="+mn-lt"/>
              </a:rPr>
              <a:t>investita da una domanda che comprende, insieme, l’apprendimento e il saper stare al mondo»     </a:t>
            </a:r>
            <a:r>
              <a:rPr lang="it-IT" sz="2800" b="1" dirty="0">
                <a:latin typeface="+mn-lt"/>
              </a:rPr>
              <a:t>  </a:t>
            </a:r>
          </a:p>
        </p:txBody>
      </p:sp>
    </p:spTree>
    <p:extLst>
      <p:ext uri="{BB962C8B-B14F-4D97-AF65-F5344CB8AC3E}">
        <p14:creationId xmlns:p14="http://schemas.microsoft.com/office/powerpoint/2010/main" val="37497347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91457B-9621-4373-BFF3-F990B1FCC9B0}"/>
              </a:ext>
            </a:extLst>
          </p:cNvPr>
          <p:cNvSpPr>
            <a:spLocks noGrp="1"/>
          </p:cNvSpPr>
          <p:nvPr>
            <p:ph type="title"/>
          </p:nvPr>
        </p:nvSpPr>
        <p:spPr>
          <a:xfrm>
            <a:off x="1378293" y="2474843"/>
            <a:ext cx="10018713" cy="1752599"/>
          </a:xfrm>
        </p:spPr>
        <p:txBody>
          <a:bodyPr>
            <a:normAutofit fontScale="90000"/>
          </a:bodyPr>
          <a:lstStyle/>
          <a:p>
            <a:br>
              <a:rPr lang="it-IT" sz="5300" dirty="0"/>
            </a:br>
            <a:br>
              <a:rPr lang="it-IT" sz="5300" dirty="0"/>
            </a:br>
            <a:r>
              <a:rPr lang="it-IT" sz="5300" dirty="0"/>
              <a:t>Grazie a tutti per l’attenzione e </a:t>
            </a:r>
            <a:br>
              <a:rPr lang="it-IT" sz="5300" dirty="0"/>
            </a:br>
            <a:r>
              <a:rPr lang="it-IT" sz="5300" dirty="0"/>
              <a:t>BUON ANNO SCOLASTICO!</a:t>
            </a:r>
            <a:br>
              <a:rPr lang="it-IT" sz="5300" dirty="0"/>
            </a:br>
            <a:br>
              <a:rPr lang="it-IT" sz="5300" dirty="0"/>
            </a:br>
            <a:br>
              <a:rPr lang="it-IT" sz="5300" dirty="0"/>
            </a:br>
            <a:br>
              <a:rPr lang="it-IT" dirty="0"/>
            </a:br>
            <a:endParaRPr lang="it-IT" sz="2000" dirty="0"/>
          </a:p>
        </p:txBody>
      </p:sp>
    </p:spTree>
    <p:extLst>
      <p:ext uri="{BB962C8B-B14F-4D97-AF65-F5344CB8AC3E}">
        <p14:creationId xmlns:p14="http://schemas.microsoft.com/office/powerpoint/2010/main" val="1330000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84309" y="108375"/>
            <a:ext cx="10018713" cy="1752599"/>
          </a:xfrm>
        </p:spPr>
        <p:txBody>
          <a:bodyPr/>
          <a:lstStyle/>
          <a:p>
            <a:r>
              <a:rPr lang="it-IT" b="1" dirty="0"/>
              <a:t>COME CAMBIARE?</a:t>
            </a:r>
          </a:p>
        </p:txBody>
      </p:sp>
      <p:sp>
        <p:nvSpPr>
          <p:cNvPr id="3" name="Segnaposto contenuto 2"/>
          <p:cNvSpPr>
            <a:spLocks noGrp="1"/>
          </p:cNvSpPr>
          <p:nvPr>
            <p:ph idx="1"/>
          </p:nvPr>
        </p:nvSpPr>
        <p:spPr/>
        <p:txBody>
          <a:bodyPr/>
          <a:lstStyle/>
          <a:p>
            <a:r>
              <a:rPr lang="it-IT" dirty="0"/>
              <a:t>Dalla didattica trasmissiva all’interazione didattica per esercizio di competenze</a:t>
            </a:r>
          </a:p>
          <a:p>
            <a:r>
              <a:rPr lang="it-IT" dirty="0"/>
              <a:t>Dai programmi al Curricolo, tenendo conto del contesto in cui la scuola opera</a:t>
            </a:r>
          </a:p>
          <a:p>
            <a:r>
              <a:rPr lang="it-IT" dirty="0"/>
              <a:t>E il Curricolo…. non </a:t>
            </a:r>
            <a:r>
              <a:rPr lang="it-IT" dirty="0" err="1"/>
              <a:t>puó</a:t>
            </a:r>
            <a:r>
              <a:rPr lang="it-IT" dirty="0"/>
              <a:t> che essere verticale!!!</a:t>
            </a:r>
          </a:p>
          <a:p>
            <a:pPr marL="0" indent="0">
              <a:buNone/>
            </a:pPr>
            <a:endParaRPr lang="it-IT" dirty="0"/>
          </a:p>
          <a:p>
            <a:pPr marL="0" indent="0">
              <a:buNone/>
            </a:pPr>
            <a:endParaRPr lang="it-IT" dirty="0"/>
          </a:p>
          <a:p>
            <a:pPr marL="0" indent="0">
              <a:buNone/>
            </a:pPr>
            <a:endParaRPr lang="it-IT" dirty="0"/>
          </a:p>
          <a:p>
            <a:pPr marL="0" indent="0">
              <a:buNone/>
            </a:pPr>
            <a:endParaRPr lang="it-IT" dirty="0"/>
          </a:p>
          <a:p>
            <a:pPr marL="0" indent="0">
              <a:buNone/>
            </a:pPr>
            <a:endParaRPr lang="it-IT" dirty="0"/>
          </a:p>
          <a:p>
            <a:pPr marL="0" indent="0">
              <a:buNone/>
            </a:pPr>
            <a:endParaRPr lang="it-IT" dirty="0"/>
          </a:p>
        </p:txBody>
      </p:sp>
      <p:pic>
        <p:nvPicPr>
          <p:cNvPr id="1028" name="Picture 4" descr="Immagine correlat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28330" y="4211391"/>
            <a:ext cx="3447090" cy="2385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243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a:t>COSA FARE?</a:t>
            </a:r>
          </a:p>
        </p:txBody>
      </p:sp>
      <p:sp>
        <p:nvSpPr>
          <p:cNvPr id="3" name="Segnaposto contenuto 2"/>
          <p:cNvSpPr>
            <a:spLocks noGrp="1"/>
          </p:cNvSpPr>
          <p:nvPr>
            <p:ph idx="1"/>
          </p:nvPr>
        </p:nvSpPr>
        <p:spPr/>
        <p:txBody>
          <a:bodyPr>
            <a:normAutofit/>
          </a:bodyPr>
          <a:lstStyle/>
          <a:p>
            <a:pPr marL="0" indent="0">
              <a:buNone/>
            </a:pPr>
            <a:r>
              <a:rPr lang="it-IT" dirty="0"/>
              <a:t>Ciascun Istituto scolastico è chiamato ad elaborare il proprio Curricolo verticale partendo da:</a:t>
            </a:r>
          </a:p>
          <a:p>
            <a:r>
              <a:rPr lang="it-IT" dirty="0"/>
              <a:t>Indicazioni nazionali del 2012 che declinano i traguardi di competenza</a:t>
            </a:r>
          </a:p>
          <a:p>
            <a:r>
              <a:rPr lang="it-IT" dirty="0"/>
              <a:t>Attenzione concreta al contesto in cui si opera</a:t>
            </a:r>
          </a:p>
          <a:p>
            <a:r>
              <a:rPr lang="it-IT" dirty="0"/>
              <a:t>Condivisione, tra i diversi ordini e gradi di istruzione, di un lessico chiaro e comune.</a:t>
            </a:r>
          </a:p>
          <a:p>
            <a:endParaRPr lang="it-IT" dirty="0"/>
          </a:p>
          <a:p>
            <a:endParaRPr lang="it-IT" dirty="0"/>
          </a:p>
        </p:txBody>
      </p:sp>
    </p:spTree>
    <p:extLst>
      <p:ext uri="{BB962C8B-B14F-4D97-AF65-F5344CB8AC3E}">
        <p14:creationId xmlns:p14="http://schemas.microsoft.com/office/powerpoint/2010/main" val="1207986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71431" y="168497"/>
            <a:ext cx="10018713" cy="2243399"/>
          </a:xfrm>
        </p:spPr>
        <p:txBody>
          <a:bodyPr/>
          <a:lstStyle/>
          <a:p>
            <a:pPr marL="0" indent="0" algn="ctr">
              <a:buNone/>
            </a:pPr>
            <a:r>
              <a:rPr lang="it-IT" sz="4000" b="1" dirty="0"/>
              <a:t>ESEMPIO DI FORMAT PER LA COSTRUZIONE DEL CURRICOLO VERTICALE</a:t>
            </a:r>
          </a:p>
        </p:txBody>
      </p:sp>
      <p:graphicFrame>
        <p:nvGraphicFramePr>
          <p:cNvPr id="9" name="Tabella 8"/>
          <p:cNvGraphicFramePr>
            <a:graphicFrameLocks noGrp="1"/>
          </p:cNvGraphicFramePr>
          <p:nvPr>
            <p:extLst>
              <p:ext uri="{D42A27DB-BD31-4B8C-83A1-F6EECF244321}">
                <p14:modId xmlns:p14="http://schemas.microsoft.com/office/powerpoint/2010/main" val="4217528295"/>
              </p:ext>
            </p:extLst>
          </p:nvPr>
        </p:nvGraphicFramePr>
        <p:xfrm>
          <a:off x="1113183" y="2729760"/>
          <a:ext cx="10853531" cy="4185666"/>
        </p:xfrm>
        <a:graphic>
          <a:graphicData uri="http://schemas.openxmlformats.org/drawingml/2006/table">
            <a:tbl>
              <a:tblPr firstRow="1" firstCol="1" bandRow="1"/>
              <a:tblGrid>
                <a:gridCol w="1159508">
                  <a:extLst>
                    <a:ext uri="{9D8B030D-6E8A-4147-A177-3AD203B41FA5}">
                      <a16:colId xmlns:a16="http://schemas.microsoft.com/office/drawing/2014/main" val="20000"/>
                    </a:ext>
                  </a:extLst>
                </a:gridCol>
                <a:gridCol w="1541987">
                  <a:extLst>
                    <a:ext uri="{9D8B030D-6E8A-4147-A177-3AD203B41FA5}">
                      <a16:colId xmlns:a16="http://schemas.microsoft.com/office/drawing/2014/main" val="20001"/>
                    </a:ext>
                  </a:extLst>
                </a:gridCol>
                <a:gridCol w="1213814">
                  <a:extLst>
                    <a:ext uri="{9D8B030D-6E8A-4147-A177-3AD203B41FA5}">
                      <a16:colId xmlns:a16="http://schemas.microsoft.com/office/drawing/2014/main" val="20002"/>
                    </a:ext>
                  </a:extLst>
                </a:gridCol>
                <a:gridCol w="2592469">
                  <a:extLst>
                    <a:ext uri="{9D8B030D-6E8A-4147-A177-3AD203B41FA5}">
                      <a16:colId xmlns:a16="http://schemas.microsoft.com/office/drawing/2014/main" val="20003"/>
                    </a:ext>
                  </a:extLst>
                </a:gridCol>
                <a:gridCol w="2622437">
                  <a:extLst>
                    <a:ext uri="{9D8B030D-6E8A-4147-A177-3AD203B41FA5}">
                      <a16:colId xmlns:a16="http://schemas.microsoft.com/office/drawing/2014/main" val="20004"/>
                    </a:ext>
                  </a:extLst>
                </a:gridCol>
                <a:gridCol w="1723316">
                  <a:extLst>
                    <a:ext uri="{9D8B030D-6E8A-4147-A177-3AD203B41FA5}">
                      <a16:colId xmlns:a16="http://schemas.microsoft.com/office/drawing/2014/main" val="20005"/>
                    </a:ext>
                  </a:extLst>
                </a:gridCol>
              </a:tblGrid>
              <a:tr h="2041023">
                <a:tc>
                  <a:txBody>
                    <a:bodyPr/>
                    <a:lstStyle/>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Livello scolastico</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Declinazione delle competenze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Ambiti </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Esiti formativi</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(espressi sotto forma di abilità e</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conoscenze con riferimento agli “Obiettivi</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d’apprendimento”)</a:t>
                      </a: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livello di competenza</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 </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tabLst>
                          <a:tab pos="351155" algn="l"/>
                          <a:tab pos="696595" algn="ctr"/>
                        </a:tabLs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	</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tabLst>
                          <a:tab pos="351155" algn="l"/>
                          <a:tab pos="696595" algn="ctr"/>
                        </a:tabLs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	        AVANZATO</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Esiti formativi</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(espressi sotto forma di abilità e</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conoscenze con riferimento agli “Obiettivi</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d’apprendimento”)</a:t>
                      </a: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livello di competenza</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 </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endParaRPr lang="it-IT" sz="20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BASE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 </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Attività significative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it-IT" sz="2000" b="1" dirty="0">
                          <a:effectLst/>
                          <a:latin typeface="Calibri" panose="020F0502020204030204" pitchFamily="34" charset="0"/>
                          <a:ea typeface="Calibri" panose="020F0502020204030204" pitchFamily="34" charset="0"/>
                          <a:cs typeface="Times New Roman" panose="02020603050405020304" pitchFamily="18" charset="0"/>
                        </a:rPr>
                        <a:t>da verificare, </a:t>
                      </a:r>
                      <a:r>
                        <a:rPr lang="it-IT" sz="2000" dirty="0">
                          <a:effectLst/>
                          <a:latin typeface="Calibri" panose="020F0502020204030204" pitchFamily="34" charset="0"/>
                          <a:ea typeface="Calibri" panose="020F0502020204030204" pitchFamily="34" charset="0"/>
                          <a:cs typeface="Times New Roman" panose="02020603050405020304" pitchFamily="18" charset="0"/>
                        </a:rPr>
                        <a:t>con</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riferimento alla colonna delle</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competenze, rispetto a</a:t>
                      </a:r>
                    </a:p>
                    <a:p>
                      <a:pPr algn="ctr">
                        <a:lnSpc>
                          <a:spcPct val="115000"/>
                        </a:lnSpc>
                        <a:spcAft>
                          <a:spcPts val="0"/>
                        </a:spcAft>
                      </a:pPr>
                      <a:r>
                        <a:rPr lang="it-IT" sz="2000" dirty="0">
                          <a:effectLst/>
                          <a:latin typeface="Calibri" panose="020F0502020204030204" pitchFamily="34" charset="0"/>
                          <a:ea typeface="Calibri" panose="020F0502020204030204" pitchFamily="34" charset="0"/>
                          <a:cs typeface="Times New Roman" panose="02020603050405020304" pitchFamily="18" charset="0"/>
                        </a:rPr>
                        <a:t>pertinenza e congruità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9747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587342" y="2746420"/>
            <a:ext cx="10707689" cy="1752599"/>
          </a:xfrm>
        </p:spPr>
        <p:txBody>
          <a:bodyPr>
            <a:noAutofit/>
          </a:bodyPr>
          <a:lstStyle/>
          <a:p>
            <a:pPr algn="l">
              <a:lnSpc>
                <a:spcPct val="115000"/>
              </a:lnSpc>
              <a:spcAft>
                <a:spcPts val="1000"/>
              </a:spcAft>
            </a:pPr>
            <a:r>
              <a:rPr lang="it-IT" sz="2400" b="1" dirty="0"/>
              <a:t>ATTENZIONI PER  L’ELABORAZIONE DI UN CURRICOLO VERTICALE</a:t>
            </a:r>
            <a:br>
              <a:rPr lang="it-IT" sz="2400" b="1" dirty="0">
                <a:latin typeface="Calibri" panose="020F0502020204030204" pitchFamily="34" charset="0"/>
                <a:ea typeface="Calibri" panose="020F0502020204030204" pitchFamily="34" charset="0"/>
                <a:cs typeface="Times New Roman" panose="02020603050405020304" pitchFamily="18" charset="0"/>
              </a:rPr>
            </a:br>
            <a:r>
              <a:rPr lang="it-IT" sz="2400" b="1" dirty="0">
                <a:latin typeface="Calibri" panose="020F0502020204030204" pitchFamily="34" charset="0"/>
                <a:ea typeface="Calibri" panose="020F0502020204030204" pitchFamily="34" charset="0"/>
                <a:cs typeface="Times New Roman" panose="02020603050405020304" pitchFamily="18" charset="0"/>
              </a:rPr>
              <a:t>  </a:t>
            </a:r>
            <a:r>
              <a:rPr lang="it-IT" sz="1800" b="1" i="1" u="sng" dirty="0">
                <a:latin typeface="Corbel" panose="020B0503020204020204" pitchFamily="34" charset="0"/>
                <a:ea typeface="Calibri" panose="020F0502020204030204" pitchFamily="34" charset="0"/>
                <a:cs typeface="Times New Roman" panose="02020603050405020304" pitchFamily="18" charset="0"/>
              </a:rPr>
              <a:t>Documentali</a:t>
            </a:r>
            <a:br>
              <a:rPr lang="it-IT" sz="2400" b="1" dirty="0">
                <a:latin typeface="Corbel" panose="020B0503020204020204" pitchFamily="34" charset="0"/>
                <a:ea typeface="Calibri" panose="020F0502020204030204" pitchFamily="34" charset="0"/>
                <a:cs typeface="Times New Roman" panose="02020603050405020304" pitchFamily="18" charset="0"/>
              </a:rPr>
            </a:br>
            <a:r>
              <a:rPr lang="it-IT" sz="1800" dirty="0">
                <a:latin typeface="Corbel" panose="020B0503020204020204" pitchFamily="34" charset="0"/>
                <a:ea typeface="Calibri" panose="020F0502020204030204" pitchFamily="34" charset="0"/>
                <a:cs typeface="Times New Roman" panose="02020603050405020304" pitchFamily="18" charset="0"/>
              </a:rPr>
              <a:t>Censimento della documentazione prodotta nella scuola </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dirty="0">
                <a:latin typeface="Corbel" panose="020B0503020204020204" pitchFamily="34" charset="0"/>
                <a:ea typeface="Calibri" panose="020F0502020204030204" pitchFamily="34" charset="0"/>
                <a:cs typeface="Times New Roman" panose="02020603050405020304" pitchFamily="18" charset="0"/>
              </a:rPr>
              <a:t>  </a:t>
            </a:r>
            <a:r>
              <a:rPr lang="it-IT" sz="1800" b="1" u="sng" dirty="0">
                <a:latin typeface="Corbel" panose="020B0503020204020204" pitchFamily="34" charset="0"/>
                <a:ea typeface="Calibri" panose="020F0502020204030204" pitchFamily="34" charset="0"/>
                <a:cs typeface="Times New Roman" panose="02020603050405020304" pitchFamily="18" charset="0"/>
              </a:rPr>
              <a:t>O</a:t>
            </a:r>
            <a:r>
              <a:rPr lang="it-IT" sz="1800" b="1" i="1" u="sng" dirty="0">
                <a:latin typeface="Corbel" panose="020B0503020204020204" pitchFamily="34" charset="0"/>
                <a:ea typeface="Calibri" panose="020F0502020204030204" pitchFamily="34" charset="0"/>
                <a:cs typeface="Times New Roman" panose="02020603050405020304" pitchFamily="18" charset="0"/>
              </a:rPr>
              <a:t>rganizzative</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b="1" i="1" dirty="0">
                <a:latin typeface="Corbel" panose="020B0503020204020204" pitchFamily="34" charset="0"/>
                <a:ea typeface="Calibri" panose="020F0502020204030204" pitchFamily="34" charset="0"/>
                <a:cs typeface="Times New Roman" panose="02020603050405020304" pitchFamily="18" charset="0"/>
              </a:rPr>
              <a:t>Costituire / confermare </a:t>
            </a:r>
            <a:r>
              <a:rPr lang="it-IT" sz="1800" dirty="0">
                <a:latin typeface="Corbel" panose="020B0503020204020204" pitchFamily="34" charset="0"/>
                <a:ea typeface="Calibri" panose="020F0502020204030204" pitchFamily="34" charset="0"/>
                <a:cs typeface="Times New Roman" panose="02020603050405020304" pitchFamily="18" charset="0"/>
              </a:rPr>
              <a:t> i dipartimenti disciplinari.</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b="1" i="1" dirty="0">
                <a:latin typeface="Corbel" panose="020B0503020204020204" pitchFamily="34" charset="0"/>
                <a:ea typeface="Calibri" panose="020F0502020204030204" pitchFamily="34" charset="0"/>
                <a:cs typeface="Times New Roman" panose="02020603050405020304" pitchFamily="18" charset="0"/>
              </a:rPr>
              <a:t>Calendarizzare</a:t>
            </a:r>
            <a:r>
              <a:rPr lang="it-IT" sz="1800" dirty="0">
                <a:latin typeface="Corbel" panose="020B0503020204020204" pitchFamily="34" charset="0"/>
                <a:ea typeface="Calibri" panose="020F0502020204030204" pitchFamily="34" charset="0"/>
                <a:cs typeface="Times New Roman" panose="02020603050405020304" pitchFamily="18" charset="0"/>
              </a:rPr>
              <a:t>  gli incontri con i colleghi.</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b="1" i="1" dirty="0">
                <a:latin typeface="Corbel" panose="020B0503020204020204" pitchFamily="34" charset="0"/>
                <a:ea typeface="Calibri" panose="020F0502020204030204" pitchFamily="34" charset="0"/>
                <a:cs typeface="Times New Roman" panose="02020603050405020304" pitchFamily="18" charset="0"/>
              </a:rPr>
              <a:t>Presentare</a:t>
            </a:r>
            <a:r>
              <a:rPr lang="it-IT" sz="1800" dirty="0">
                <a:latin typeface="Corbel" panose="020B0503020204020204" pitchFamily="34" charset="0"/>
                <a:ea typeface="Calibri" panose="020F0502020204030204" pitchFamily="34" charset="0"/>
                <a:cs typeface="Times New Roman" panose="02020603050405020304" pitchFamily="18" charset="0"/>
              </a:rPr>
              <a:t>  ai colleghi il format del CV e le modalità di compilazione facendo costante riferimento (a seconda dell’ordine e grado della scuola) alle indicazioni nazionali (primo ciclo) ed agli assi culturali (primo biennio).</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b="1" i="1" dirty="0">
                <a:latin typeface="Corbel" panose="020B0503020204020204" pitchFamily="34" charset="0"/>
                <a:ea typeface="Calibri" panose="020F0502020204030204" pitchFamily="34" charset="0"/>
                <a:cs typeface="Times New Roman" panose="02020603050405020304" pitchFamily="18" charset="0"/>
              </a:rPr>
              <a:t>Definire</a:t>
            </a:r>
            <a:r>
              <a:rPr lang="it-IT" sz="1800" dirty="0">
                <a:latin typeface="Corbel" panose="020B0503020204020204" pitchFamily="34" charset="0"/>
                <a:ea typeface="Calibri" panose="020F0502020204030204" pitchFamily="34" charset="0"/>
                <a:cs typeface="Times New Roman" panose="02020603050405020304" pitchFamily="18" charset="0"/>
              </a:rPr>
              <a:t>  insieme il profilo finale dello studente.</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b="1" i="1" dirty="0">
                <a:latin typeface="Corbel" panose="020B0503020204020204" pitchFamily="34" charset="0"/>
                <a:ea typeface="Calibri" panose="020F0502020204030204" pitchFamily="34" charset="0"/>
                <a:cs typeface="Times New Roman" panose="02020603050405020304" pitchFamily="18" charset="0"/>
              </a:rPr>
              <a:t>Guidare</a:t>
            </a:r>
            <a:r>
              <a:rPr lang="it-IT" sz="1800" dirty="0">
                <a:latin typeface="Corbel" panose="020B0503020204020204" pitchFamily="34" charset="0"/>
                <a:ea typeface="Calibri" panose="020F0502020204030204" pitchFamily="34" charset="0"/>
                <a:cs typeface="Times New Roman" panose="02020603050405020304" pitchFamily="18" charset="0"/>
              </a:rPr>
              <a:t>  alla compilazione del format all’interno dei dipartimenti per classi parallele e in verticale, ricordando costantemente che l’ elemento qualificante è la </a:t>
            </a:r>
            <a:r>
              <a:rPr lang="it-IT" sz="1800" b="1" dirty="0">
                <a:latin typeface="Corbel" panose="020B0503020204020204" pitchFamily="34" charset="0"/>
                <a:ea typeface="Calibri" panose="020F0502020204030204" pitchFamily="34" charset="0"/>
                <a:cs typeface="Times New Roman" panose="02020603050405020304" pitchFamily="18" charset="0"/>
              </a:rPr>
              <a:t>continuità</a:t>
            </a:r>
            <a:r>
              <a:rPr lang="it-IT" sz="1800" dirty="0">
                <a:latin typeface="Corbel" panose="020B0503020204020204" pitchFamily="34" charset="0"/>
                <a:ea typeface="Calibri" panose="020F0502020204030204" pitchFamily="34" charset="0"/>
                <a:cs typeface="Times New Roman" panose="02020603050405020304" pitchFamily="18" charset="0"/>
              </a:rPr>
              <a:t>, con particolare attenzione ai </a:t>
            </a:r>
            <a:r>
              <a:rPr lang="it-IT" sz="1800" b="1" dirty="0">
                <a:latin typeface="Corbel" panose="020B0503020204020204" pitchFamily="34" charset="0"/>
                <a:ea typeface="Calibri" panose="020F0502020204030204" pitchFamily="34" charset="0"/>
                <a:cs typeface="Times New Roman" panose="02020603050405020304" pitchFamily="18" charset="0"/>
              </a:rPr>
              <a:t>momenti di passaggio e di raccordo</a:t>
            </a:r>
            <a:r>
              <a:rPr lang="it-IT" sz="1800" dirty="0">
                <a:latin typeface="Corbel" panose="020B0503020204020204" pitchFamily="34" charset="0"/>
                <a:ea typeface="Calibri" panose="020F0502020204030204" pitchFamily="34" charset="0"/>
                <a:cs typeface="Times New Roman" panose="02020603050405020304" pitchFamily="18" charset="0"/>
              </a:rPr>
              <a:t> tra le classi e i diversi ordini di  scuola.</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b="1" i="1" dirty="0">
                <a:latin typeface="Corbel" panose="020B0503020204020204" pitchFamily="34" charset="0"/>
                <a:ea typeface="Calibri" panose="020F0502020204030204" pitchFamily="34" charset="0"/>
                <a:cs typeface="Times New Roman" panose="02020603050405020304" pitchFamily="18" charset="0"/>
              </a:rPr>
              <a:t>   </a:t>
            </a:r>
            <a:r>
              <a:rPr lang="it-IT" sz="1800" b="1" i="1" u="sng" dirty="0">
                <a:latin typeface="Corbel" panose="020B0503020204020204" pitchFamily="34" charset="0"/>
                <a:ea typeface="Calibri" panose="020F0502020204030204" pitchFamily="34" charset="0"/>
                <a:cs typeface="Times New Roman" panose="02020603050405020304" pitchFamily="18" charset="0"/>
              </a:rPr>
              <a:t>Procedurali</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i="1" dirty="0">
                <a:latin typeface="Corbel" panose="020B0503020204020204" pitchFamily="34" charset="0"/>
                <a:ea typeface="Calibri" panose="020F0502020204030204" pitchFamily="34" charset="0"/>
                <a:cs typeface="Times New Roman" panose="02020603050405020304" pitchFamily="18" charset="0"/>
              </a:rPr>
              <a:t>iniziare il lavoro </a:t>
            </a:r>
            <a:r>
              <a:rPr lang="it-IT" sz="1800" dirty="0">
                <a:latin typeface="Corbel" panose="020B0503020204020204" pitchFamily="34" charset="0"/>
                <a:ea typeface="Calibri" panose="020F0502020204030204" pitchFamily="34" charset="0"/>
                <a:cs typeface="Times New Roman" panose="02020603050405020304" pitchFamily="18" charset="0"/>
              </a:rPr>
              <a:t>partendo dai livelli scolastici finali</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i="1" dirty="0">
                <a:latin typeface="Corbel" panose="020B0503020204020204" pitchFamily="34" charset="0"/>
                <a:ea typeface="Calibri" panose="020F0502020204030204" pitchFamily="34" charset="0"/>
                <a:cs typeface="Times New Roman" panose="02020603050405020304" pitchFamily="18" charset="0"/>
              </a:rPr>
              <a:t>inserire gli ambiti </a:t>
            </a:r>
            <a:r>
              <a:rPr lang="it-IT" sz="1800" dirty="0">
                <a:latin typeface="Corbel" panose="020B0503020204020204" pitchFamily="34" charset="0"/>
                <a:ea typeface="Calibri" panose="020F0502020204030204" pitchFamily="34" charset="0"/>
                <a:cs typeface="Times New Roman" panose="02020603050405020304" pitchFamily="18" charset="0"/>
              </a:rPr>
              <a:t>delle singole discipline</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i="1" dirty="0">
                <a:latin typeface="Corbel" panose="020B0503020204020204" pitchFamily="34" charset="0"/>
                <a:ea typeface="Calibri" panose="020F0502020204030204" pitchFamily="34" charset="0"/>
                <a:cs typeface="Times New Roman" panose="02020603050405020304" pitchFamily="18" charset="0"/>
              </a:rPr>
              <a:t>ricercare</a:t>
            </a:r>
            <a:r>
              <a:rPr lang="it-IT" sz="1800" dirty="0">
                <a:latin typeface="Corbel" panose="020B0503020204020204" pitchFamily="34" charset="0"/>
                <a:ea typeface="Calibri" panose="020F0502020204030204" pitchFamily="34" charset="0"/>
                <a:cs typeface="Times New Roman" panose="02020603050405020304" pitchFamily="18" charset="0"/>
              </a:rPr>
              <a:t> nelle IN i traguardi di competenza e gli obiettivi di apprendimento (primo ciclo)</a:t>
            </a:r>
            <a:br>
              <a:rPr lang="it-IT" sz="1800" dirty="0">
                <a:latin typeface="Corbel" panose="020B0503020204020204" pitchFamily="34" charset="0"/>
                <a:ea typeface="Calibri" panose="020F0502020204030204" pitchFamily="34" charset="0"/>
                <a:cs typeface="Times New Roman" panose="02020603050405020304" pitchFamily="18" charset="0"/>
              </a:rPr>
            </a:br>
            <a:r>
              <a:rPr lang="it-IT" sz="1800" i="1" dirty="0">
                <a:latin typeface="Corbel" panose="020B0503020204020204" pitchFamily="34" charset="0"/>
                <a:ea typeface="Calibri" panose="020F0502020204030204" pitchFamily="34" charset="0"/>
                <a:cs typeface="Times New Roman" panose="02020603050405020304" pitchFamily="18" charset="0"/>
              </a:rPr>
              <a:t>scegliere le prove funzionali </a:t>
            </a:r>
            <a:r>
              <a:rPr lang="it-IT" sz="1800" dirty="0">
                <a:latin typeface="Corbel" panose="020B0503020204020204" pitchFamily="34" charset="0"/>
                <a:ea typeface="Calibri" panose="020F0502020204030204" pitchFamily="34" charset="0"/>
                <a:cs typeface="Times New Roman" panose="02020603050405020304" pitchFamily="18" charset="0"/>
              </a:rPr>
              <a:t>alla valutazione delle competenze e approntare le griglie per le rubriche di valutazione relative</a:t>
            </a:r>
            <a:br>
              <a:rPr lang="it-IT" sz="1800" cap="all" dirty="0">
                <a:latin typeface="Corbel" panose="020B0503020204020204" pitchFamily="34" charset="0"/>
                <a:ea typeface="Calibri" panose="020F0502020204030204" pitchFamily="34" charset="0"/>
                <a:cs typeface="Times New Roman" panose="02020603050405020304" pitchFamily="18" charset="0"/>
              </a:rPr>
            </a:br>
            <a:endParaRPr lang="it-IT" sz="1800" cap="all" dirty="0">
              <a:latin typeface="Corbel" panose="020B0503020204020204" pitchFamily="34" charset="0"/>
            </a:endParaRPr>
          </a:p>
        </p:txBody>
      </p:sp>
    </p:spTree>
    <p:extLst>
      <p:ext uri="{BB962C8B-B14F-4D97-AF65-F5344CB8AC3E}">
        <p14:creationId xmlns:p14="http://schemas.microsoft.com/office/powerpoint/2010/main" val="333496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84307" y="-557852"/>
            <a:ext cx="10018713" cy="1752599"/>
          </a:xfrm>
        </p:spPr>
        <p:txBody>
          <a:bodyPr/>
          <a:lstStyle/>
          <a:p>
            <a:r>
              <a:rPr lang="it-IT" b="1" dirty="0"/>
              <a:t>LE PAROLE CHIAVE</a:t>
            </a:r>
          </a:p>
        </p:txBody>
      </p:sp>
      <p:sp>
        <p:nvSpPr>
          <p:cNvPr id="3" name="Segnaposto contenuto 2"/>
          <p:cNvSpPr>
            <a:spLocks noGrp="1"/>
          </p:cNvSpPr>
          <p:nvPr>
            <p:ph idx="1"/>
          </p:nvPr>
        </p:nvSpPr>
        <p:spPr>
          <a:xfrm>
            <a:off x="1484307" y="779355"/>
            <a:ext cx="10018713" cy="6146957"/>
          </a:xfrm>
        </p:spPr>
        <p:txBody>
          <a:bodyPr>
            <a:normAutofit fontScale="85000" lnSpcReduction="20000"/>
          </a:bodyPr>
          <a:lstStyle/>
          <a:p>
            <a:pPr marL="342900" lvl="0" indent="-342900">
              <a:lnSpc>
                <a:spcPct val="115000"/>
              </a:lnSpc>
              <a:spcAft>
                <a:spcPts val="0"/>
              </a:spcAft>
              <a:buFont typeface="Symbol" panose="05050102010706020507" pitchFamily="18" charset="2"/>
              <a:buBlip>
                <a:blip r:embed="rId2"/>
              </a:buBlip>
            </a:pPr>
            <a:r>
              <a:rPr lang="it-IT" sz="2600" b="1" dirty="0">
                <a:ea typeface="함초롬돋움"/>
                <a:cs typeface="Arial" panose="020B0604020202020204" pitchFamily="34" charset="0"/>
              </a:rPr>
              <a:t>Conoscenze</a:t>
            </a:r>
            <a:r>
              <a:rPr lang="it-IT" sz="2600" dirty="0">
                <a:ea typeface="함초롬돋움"/>
                <a:cs typeface="Arial" panose="020B0604020202020204" pitchFamily="34" charset="0"/>
              </a:rPr>
              <a:t> «indicano il risultato dell'assimilazione di informazioni attraverso l'apprendimento. Le conoscenze sono l'insieme di fatti, principi, teorie e pratiche, relative a un settore di studio o di lavoro; le conoscenze sono descritte come teoriche e/o pratiche». </a:t>
            </a:r>
          </a:p>
          <a:p>
            <a:pPr marL="342900" lvl="0" indent="-342900">
              <a:lnSpc>
                <a:spcPct val="115000"/>
              </a:lnSpc>
              <a:spcAft>
                <a:spcPts val="0"/>
              </a:spcAft>
              <a:buFont typeface="Symbol" panose="05050102010706020507" pitchFamily="18" charset="2"/>
              <a:buBlip>
                <a:blip r:embed="rId2"/>
              </a:buBlip>
            </a:pPr>
            <a:endParaRPr lang="it-IT" sz="2600" dirty="0">
              <a:ea typeface="함초롬돋움"/>
              <a:cs typeface="Arial" panose="020B0604020202020204" pitchFamily="34" charset="0"/>
            </a:endParaRPr>
          </a:p>
          <a:p>
            <a:pPr marL="342900" lvl="0" indent="-342900">
              <a:lnSpc>
                <a:spcPct val="115000"/>
              </a:lnSpc>
              <a:spcAft>
                <a:spcPts val="0"/>
              </a:spcAft>
              <a:buFont typeface="Symbol" panose="05050102010706020507" pitchFamily="18" charset="2"/>
              <a:buBlip>
                <a:blip r:embed="rId2"/>
              </a:buBlip>
            </a:pPr>
            <a:r>
              <a:rPr lang="it-IT" sz="2600" b="1" dirty="0">
                <a:ea typeface="함초롬돋움"/>
                <a:cs typeface="Arial" panose="020B0604020202020204" pitchFamily="34" charset="0"/>
              </a:rPr>
              <a:t>Abilità </a:t>
            </a:r>
            <a:r>
              <a:rPr lang="it-IT" sz="2600" dirty="0">
                <a:ea typeface="함초롬돋움"/>
                <a:cs typeface="Arial" panose="020B0604020202020204" pitchFamily="34" charset="0"/>
              </a:rPr>
              <a:t>«indicano le capacità di applicare conoscenze e di usare know-how per portare a termine compiti e risolvere problemi; le abilità sono descritte come cognitive (uso del pensiero logico, intuitivo e creativo) e pratiche (che implicano l'abilità manuale e l'uso di metodi, materiali, strumenti)».</a:t>
            </a:r>
          </a:p>
          <a:p>
            <a:pPr marL="0" lvl="0" indent="0">
              <a:lnSpc>
                <a:spcPct val="115000"/>
              </a:lnSpc>
              <a:spcAft>
                <a:spcPts val="0"/>
              </a:spcAft>
              <a:buNone/>
            </a:pPr>
            <a:r>
              <a:rPr lang="it-IT" sz="2600" dirty="0">
                <a:ea typeface="함초롬돋움"/>
                <a:cs typeface="Arial" panose="020B0604020202020204" pitchFamily="34" charset="0"/>
              </a:rPr>
              <a:t> </a:t>
            </a:r>
          </a:p>
          <a:p>
            <a:pPr marL="342900" lvl="0" indent="-342900">
              <a:lnSpc>
                <a:spcPct val="115000"/>
              </a:lnSpc>
              <a:spcAft>
                <a:spcPts val="0"/>
              </a:spcAft>
              <a:buFont typeface="Symbol" panose="05050102010706020507" pitchFamily="18" charset="2"/>
              <a:buBlip>
                <a:blip r:embed="rId2"/>
              </a:buBlip>
            </a:pPr>
            <a:r>
              <a:rPr lang="it-IT" sz="2600" b="1" dirty="0">
                <a:ea typeface="함초롬돋움"/>
                <a:cs typeface="Arial" panose="020B0604020202020204" pitchFamily="34" charset="0"/>
              </a:rPr>
              <a:t>Competenze</a:t>
            </a:r>
            <a:r>
              <a:rPr lang="it-IT" sz="2600" dirty="0">
                <a:ea typeface="함초롬돋움"/>
                <a:cs typeface="Arial" panose="020B0604020202020204" pitchFamily="34" charset="0"/>
              </a:rPr>
              <a:t> «indicano la comprovata capacità di usare conoscenze, abilità e capacità personali, sociali e/o metodologiche, in situazioni di lavoro o di studio e nello sviluppo professionale e/o personale; le competenze sono descritte in termini di responsabilità e autonomia». «Una combinazione di conoscenze, abilità e attitudini adeguate per affrontare una situazione particolare. Le competenze chiave sono quelle che contribuiscono alla realizzazione personale, all'inclusione sociale, alla cittadinanza attiva e all'occupazione» (nelle Raccomandazioni europee sulle competenze chiave per l’apprendimento permanente)</a:t>
            </a:r>
          </a:p>
          <a:p>
            <a:endParaRPr lang="it-IT" sz="1700" dirty="0"/>
          </a:p>
        </p:txBody>
      </p:sp>
    </p:spTree>
    <p:extLst>
      <p:ext uri="{BB962C8B-B14F-4D97-AF65-F5344CB8AC3E}">
        <p14:creationId xmlns:p14="http://schemas.microsoft.com/office/powerpoint/2010/main" val="2562459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r>
              <a:rPr lang="it-IT" b="1" dirty="0"/>
              <a:t>IL RUOLO DEL DOCENTE</a:t>
            </a:r>
          </a:p>
        </p:txBody>
      </p:sp>
      <p:sp>
        <p:nvSpPr>
          <p:cNvPr id="3" name="Segnaposto contenuto 2"/>
          <p:cNvSpPr>
            <a:spLocks noGrp="1"/>
          </p:cNvSpPr>
          <p:nvPr>
            <p:ph idx="1"/>
          </p:nvPr>
        </p:nvSpPr>
        <p:spPr/>
        <p:txBody>
          <a:bodyPr>
            <a:normAutofit fontScale="92500" lnSpcReduction="20000"/>
          </a:bodyPr>
          <a:lstStyle/>
          <a:p>
            <a:r>
              <a:rPr lang="it-IT" sz="2600" dirty="0"/>
              <a:t>Organizzare un ambiente di apprendimento che consenta a tutti gli alunni di conseguire gli obiettivi programmati</a:t>
            </a:r>
          </a:p>
          <a:p>
            <a:r>
              <a:rPr lang="it-IT" sz="2600" dirty="0"/>
              <a:t>Realizzare una progettazione coerente con i traguardi per lo sviluppo delle competenze e con gli obiettivi di apprendimento disciplinari ad esse sottesi.</a:t>
            </a:r>
          </a:p>
          <a:p>
            <a:endParaRPr lang="it-IT" dirty="0"/>
          </a:p>
          <a:p>
            <a:pPr marL="0" indent="0" algn="ctr">
              <a:buNone/>
            </a:pPr>
            <a:r>
              <a:rPr lang="it-IT" dirty="0"/>
              <a:t>… IN FUNZIONE DELLA </a:t>
            </a:r>
            <a:r>
              <a:rPr lang="it-IT" sz="4000" dirty="0"/>
              <a:t>VALUTAZIONE</a:t>
            </a:r>
            <a:r>
              <a:rPr lang="it-IT" dirty="0"/>
              <a:t>  E  DELLA </a:t>
            </a:r>
            <a:r>
              <a:rPr lang="it-IT" sz="4000" dirty="0"/>
              <a:t>CERTIFICAZIONE </a:t>
            </a:r>
            <a:r>
              <a:rPr lang="it-IT" dirty="0"/>
              <a:t>DELLE COMPETENZE.</a:t>
            </a:r>
          </a:p>
          <a:p>
            <a:endParaRPr lang="it-IT" dirty="0"/>
          </a:p>
        </p:txBody>
      </p:sp>
    </p:spTree>
    <p:extLst>
      <p:ext uri="{BB962C8B-B14F-4D97-AF65-F5344CB8AC3E}">
        <p14:creationId xmlns:p14="http://schemas.microsoft.com/office/powerpoint/2010/main" val="36683165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sse">
  <a:themeElements>
    <a:clrScheme name="Parallasse">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ss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sse">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Goccia</Template>
  <TotalTime>389</TotalTime>
  <Words>1748</Words>
  <Application>Microsoft Office PowerPoint</Application>
  <PresentationFormat>Widescreen</PresentationFormat>
  <Paragraphs>137</Paragraphs>
  <Slides>30</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30</vt:i4>
      </vt:variant>
    </vt:vector>
  </HeadingPairs>
  <TitlesOfParts>
    <vt:vector size="37" baseType="lpstr">
      <vt:lpstr>Arial</vt:lpstr>
      <vt:lpstr>Calibri</vt:lpstr>
      <vt:lpstr>Corbel</vt:lpstr>
      <vt:lpstr>Symbol</vt:lpstr>
      <vt:lpstr>Times New Roman</vt:lpstr>
      <vt:lpstr>함초롬돋움</vt:lpstr>
      <vt:lpstr>Parallasse</vt:lpstr>
      <vt:lpstr>                                                                                 I.C. Rosmini Pusiano                                                                                        a.s. 2017-2018  PERCHÉ UN CURRICOLO VERTICALE? </vt:lpstr>
      <vt:lpstr>LA SCUOLA PREPARA ALLA VITA…</vt:lpstr>
      <vt:lpstr>OLTRE LE DISCIPLINE…ATTRAVERSO LE DISCIPLINE  «Oggi l’apprendimento scolastico é solo una delle tante esperienze di formazione che i bambini e gli adolescenti vivono e per acquisire competenze specifiche spesso non vi é bisogno dei contesti scolastici»…   «Il paesaggio educativo è diventato estremamente complesso»…  «In particolare vi è un’attenuazione della capacità adulta di presidio delle regole e del senso del limite»…  «La scuola é perciò investita da una domanda che comprende, insieme, l’apprendimento e il saper stare al mondo»       </vt:lpstr>
      <vt:lpstr>COME CAMBIARE?</vt:lpstr>
      <vt:lpstr>COSA FARE?</vt:lpstr>
      <vt:lpstr>Presentazione standard di PowerPoint</vt:lpstr>
      <vt:lpstr>ATTENZIONI PER  L’ELABORAZIONE DI UN CURRICOLO VERTICALE   Documentali Censimento della documentazione prodotta nella scuola    Organizzative Costituire / confermare  i dipartimenti disciplinari. Calendarizzare  gli incontri con i colleghi. Presentare  ai colleghi il format del CV e le modalità di compilazione facendo costante riferimento (a seconda dell’ordine e grado della scuola) alle indicazioni nazionali (primo ciclo) ed agli assi culturali (primo biennio). Definire  insieme il profilo finale dello studente. Guidare  alla compilazione del format all’interno dei dipartimenti per classi parallele e in verticale, ricordando costantemente che l’ elemento qualificante è la continuità, con particolare attenzione ai momenti di passaggio e di raccordo tra le classi e i diversi ordini di  scuola.    Procedurali iniziare il lavoro partendo dai livelli scolastici finali inserire gli ambiti delle singole discipline ricercare nelle IN i traguardi di competenza e gli obiettivi di apprendimento (primo ciclo) scegliere le prove funzionali alla valutazione delle competenze e approntare le griglie per le rubriche di valutazione relative </vt:lpstr>
      <vt:lpstr>LE PAROLE CHIAVE</vt:lpstr>
      <vt:lpstr>IL RUOLO DEL DOCENTE</vt:lpstr>
      <vt:lpstr>COME PROGETTARE?</vt:lpstr>
      <vt:lpstr>Presentazione standard di PowerPoint</vt:lpstr>
      <vt:lpstr>LA SCELTA DELLE PROVE  </vt:lpstr>
      <vt:lpstr>L’ALUNNO DEVE…</vt:lpstr>
      <vt:lpstr>QUALI SONO GLI INDICI DI COMPETENZA?</vt:lpstr>
      <vt:lpstr>COSA SIGNIFICA VALUTARE UNA COMPETENZA?</vt:lpstr>
      <vt:lpstr>IN CONCRETO…   * Selezionare una o più competenze da valutare e certificare  * individuare le discipline che concorrono alla competenza *utilizzare nella costruzione del percorso lo schema “competenza/conoscenze /abilità”  * stabilire le connessioni tra competenze / esiti formativi (abilità capacità)/contenuti disciplinari essenziali  * programmare verifiche in itinere per una eventuale ri-progettazione degli interventi  * formulare metodologie didattiche per la realizzazione del modulo in tutte le sue fasi  (dalla progettazione alla verifica degli esiti formativi)  * confrontarsi con tutti i soggetti coinvolti ( altri docenti, alunni, famiglie) per monitorare l’esito formativo attraverso questionari e schede</vt:lpstr>
      <vt:lpstr>QUALI STRUMENTI PER VALUTARE?</vt:lpstr>
      <vt:lpstr>COMPITO  DI   REALTA’</vt:lpstr>
      <vt:lpstr>Presentazione standard di PowerPoint</vt:lpstr>
      <vt:lpstr>Presentazione standard di PowerPoint</vt:lpstr>
      <vt:lpstr>Presentazione standard di PowerPoint</vt:lpstr>
      <vt:lpstr>PROVA  DI  VALUTAZIONE </vt:lpstr>
      <vt:lpstr>RUBRICA   DI   VALUTAZIONE </vt:lpstr>
      <vt:lpstr>DALLA VALUTAZIONE ALLA CERTIFICAZIONE </vt:lpstr>
      <vt:lpstr>Un po’ di norme…tutto quello ricordato sinora è prescritto e lo possiamo rintracciare in una serie di leggi e regolamenti . Ecco i più importanti….</vt:lpstr>
      <vt:lpstr>Presentazione standard di PowerPoint</vt:lpstr>
      <vt:lpstr>Ed arriviamo ad oggi…</vt:lpstr>
      <vt:lpstr>      Scheda di certificazione al termine della scuola primaria    CERTIF. COMPET. TERMINE PRIMARIA.doc</vt:lpstr>
      <vt:lpstr>Scheda di certificazione al termine della scuola secondaria di primo grado    CERTIF. COMPET. TERMINE SECONDARIA.doc</vt:lpstr>
      <vt:lpstr>  Grazie a tutti per l’attenzione e  BUON ANNO SCOLASTICO!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«PERCHÉ UN CURRICOLO VERTICALE?&gt;&gt;</dc:title>
  <dc:creator>Manuela</dc:creator>
  <cp:lastModifiedBy>baby.egy@outlook.it</cp:lastModifiedBy>
  <cp:revision>50</cp:revision>
  <dcterms:created xsi:type="dcterms:W3CDTF">2017-06-27T08:16:15Z</dcterms:created>
  <dcterms:modified xsi:type="dcterms:W3CDTF">2017-09-06T19:29:31Z</dcterms:modified>
</cp:coreProperties>
</file>