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4" r:id="rId3"/>
    <p:sldId id="276" r:id="rId4"/>
    <p:sldId id="259" r:id="rId5"/>
    <p:sldId id="266" r:id="rId6"/>
    <p:sldId id="275" r:id="rId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E71CC"/>
    <a:srgbClr val="3084E0"/>
    <a:srgbClr val="0616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0"/>
  </p:normalViewPr>
  <p:slideViewPr>
    <p:cSldViewPr snapToObjects="1"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Foglio_di_lavoro_di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450471468844175E-2"/>
          <c:y val="5.8891555233659666E-2"/>
          <c:w val="0.72145280451054727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cinque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0.03</c:v>
                </c:pt>
                <c:pt idx="1">
                  <c:v>0</c:v>
                </c:pt>
                <c:pt idx="2">
                  <c:v>0.04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sei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Foglio1!$C$2:$C$6</c:f>
              <c:numCache>
                <c:formatCode>0%</c:formatCode>
                <c:ptCount val="5"/>
                <c:pt idx="0">
                  <c:v>0.24</c:v>
                </c:pt>
                <c:pt idx="1">
                  <c:v>0.24</c:v>
                </c:pt>
                <c:pt idx="2">
                  <c:v>0.17</c:v>
                </c:pt>
                <c:pt idx="3" formatCode="0.00%">
                  <c:v>0.16200000000000001</c:v>
                </c:pt>
                <c:pt idx="4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sette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Foglio1!$D$2:$D$6</c:f>
              <c:numCache>
                <c:formatCode>0%</c:formatCode>
                <c:ptCount val="5"/>
                <c:pt idx="0">
                  <c:v>0.28999999999999998</c:v>
                </c:pt>
                <c:pt idx="1">
                  <c:v>0.28999999999999998</c:v>
                </c:pt>
                <c:pt idx="2">
                  <c:v>0.33</c:v>
                </c:pt>
                <c:pt idx="3" formatCode="0.00%">
                  <c:v>0.29699999999999999</c:v>
                </c:pt>
                <c:pt idx="4">
                  <c:v>0.28000000000000003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otto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Foglio1!$E$2:$E$6</c:f>
              <c:numCache>
                <c:formatCode>0%</c:formatCode>
                <c:ptCount val="5"/>
                <c:pt idx="0">
                  <c:v>0.2</c:v>
                </c:pt>
                <c:pt idx="1">
                  <c:v>0.23</c:v>
                </c:pt>
                <c:pt idx="2">
                  <c:v>0.35</c:v>
                </c:pt>
                <c:pt idx="3" formatCode="0.00%">
                  <c:v>0.29699999999999999</c:v>
                </c:pt>
                <c:pt idx="4">
                  <c:v>0.23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nove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Foglio1!$F$2:$F$6</c:f>
              <c:numCache>
                <c:formatCode>0%</c:formatCode>
                <c:ptCount val="5"/>
                <c:pt idx="0">
                  <c:v>0.15</c:v>
                </c:pt>
                <c:pt idx="1">
                  <c:v>0.14000000000000001</c:v>
                </c:pt>
                <c:pt idx="2">
                  <c:v>0.14000000000000001</c:v>
                </c:pt>
                <c:pt idx="3" formatCode="0.00%">
                  <c:v>0.17199999999999999</c:v>
                </c:pt>
                <c:pt idx="4">
                  <c:v>0.19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dieci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Foglio1!$G$2:$G$6</c:f>
              <c:numCache>
                <c:formatCode>0%</c:formatCode>
                <c:ptCount val="5"/>
                <c:pt idx="0">
                  <c:v>0.03</c:v>
                </c:pt>
                <c:pt idx="1">
                  <c:v>0.04</c:v>
                </c:pt>
                <c:pt idx="2">
                  <c:v>0.02</c:v>
                </c:pt>
                <c:pt idx="3" formatCode="0.00%">
                  <c:v>5.3999999999999999E-2</c:v>
                </c:pt>
                <c:pt idx="4">
                  <c:v>0.06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dieci e lode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Foglio1!$A$2:$A$6</c:f>
              <c:strCache>
                <c:ptCount val="5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  <c:pt idx="3">
                  <c:v>2013-2014</c:v>
                </c:pt>
                <c:pt idx="4">
                  <c:v>2014-2015</c:v>
                </c:pt>
              </c:strCache>
            </c:strRef>
          </c:cat>
          <c:val>
            <c:numRef>
              <c:f>Foglio1!$H$2:$H$6</c:f>
              <c:numCache>
                <c:formatCode>0%</c:formatCode>
                <c:ptCount val="5"/>
                <c:pt idx="0">
                  <c:v>0.03</c:v>
                </c:pt>
                <c:pt idx="1">
                  <c:v>0.03</c:v>
                </c:pt>
                <c:pt idx="2">
                  <c:v>0.01</c:v>
                </c:pt>
                <c:pt idx="3" formatCode="0.00%">
                  <c:v>1.7999999999999999E-2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1051584"/>
        <c:axId val="2001046144"/>
      </c:barChart>
      <c:catAx>
        <c:axId val="2001051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01046144"/>
        <c:crosses val="autoZero"/>
        <c:auto val="1"/>
        <c:lblAlgn val="ctr"/>
        <c:lblOffset val="100"/>
        <c:noMultiLvlLbl val="0"/>
      </c:catAx>
      <c:valAx>
        <c:axId val="20010461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01051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QUATTRO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</c:v>
                </c:pt>
                <c:pt idx="1">
                  <c:v>0.9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CINQUE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Foglio1!$C$2:$C$4</c:f>
              <c:numCache>
                <c:formatCode>General</c:formatCode>
                <c:ptCount val="3"/>
                <c:pt idx="0">
                  <c:v>21</c:v>
                </c:pt>
                <c:pt idx="1">
                  <c:v>6.3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SEI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Foglio1!$D$2:$D$4</c:f>
              <c:numCache>
                <c:formatCode>General</c:formatCode>
                <c:ptCount val="3"/>
                <c:pt idx="0">
                  <c:v>25</c:v>
                </c:pt>
                <c:pt idx="1">
                  <c:v>13.5</c:v>
                </c:pt>
                <c:pt idx="2">
                  <c:v>14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SETTE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Foglio1!$E$2:$E$4</c:f>
              <c:numCache>
                <c:formatCode>General</c:formatCode>
                <c:ptCount val="3"/>
                <c:pt idx="0">
                  <c:v>30</c:v>
                </c:pt>
                <c:pt idx="1">
                  <c:v>16.2</c:v>
                </c:pt>
                <c:pt idx="2">
                  <c:v>15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OTTO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Foglio1!$F$2:$F$4</c:f>
              <c:numCache>
                <c:formatCode>General</c:formatCode>
                <c:ptCount val="3"/>
                <c:pt idx="0">
                  <c:v>18</c:v>
                </c:pt>
                <c:pt idx="1">
                  <c:v>24.3</c:v>
                </c:pt>
                <c:pt idx="2">
                  <c:v>18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NOVE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Foglio1!$G$2:$G$4</c:f>
              <c:numCache>
                <c:formatCode>General</c:formatCode>
                <c:ptCount val="3"/>
                <c:pt idx="0">
                  <c:v>6</c:v>
                </c:pt>
                <c:pt idx="1">
                  <c:v>28</c:v>
                </c:pt>
                <c:pt idx="2">
                  <c:v>27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DIECI</c:v>
                </c:pt>
              </c:strCache>
            </c:strRef>
          </c:tx>
          <c:invertIfNegative val="0"/>
          <c:cat>
            <c:numRef>
              <c:f>Foglio1!$A$2:$A$4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Foglio1!$H$2:$H$4</c:f>
              <c:numCache>
                <c:formatCode>General</c:formatCode>
                <c:ptCount val="3"/>
                <c:pt idx="0">
                  <c:v>1</c:v>
                </c:pt>
                <c:pt idx="1">
                  <c:v>10.8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1053216"/>
        <c:axId val="2001055392"/>
      </c:barChart>
      <c:catAx>
        <c:axId val="2001053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01055392"/>
        <c:crosses val="autoZero"/>
        <c:auto val="1"/>
        <c:lblAlgn val="ctr"/>
        <c:lblOffset val="100"/>
        <c:noMultiLvlLbl val="0"/>
      </c:catAx>
      <c:valAx>
        <c:axId val="2001055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01053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0.56125</cdr:x>
      <cdr:y>0.40407</cdr:y>
    </cdr:from>
    <cdr:to>
      <cdr:x>0.70125</cdr:x>
      <cdr:y>0.54726</cdr:y>
    </cdr:to>
    <cdr:cxnSp macro="">
      <cdr:nvCxnSpPr>
        <cdr:cNvPr id="3" name="Connettore 2 2"/>
        <cdr:cNvCxnSpPr/>
      </cdr:nvCxnSpPr>
      <cdr:spPr>
        <a:xfrm xmlns:a="http://schemas.openxmlformats.org/drawingml/2006/main" flipV="1">
          <a:off x="4618856" y="1828800"/>
          <a:ext cx="1152128" cy="648072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chemeClr val="tx1">
              <a:lumMod val="95000"/>
            </a:schemeClr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0.59625</cdr:x>
      <cdr:y>0.27679</cdr:y>
    </cdr:from>
    <cdr:to>
      <cdr:x>0.73625</cdr:x>
      <cdr:y>0.40407</cdr:y>
    </cdr:to>
    <cdr:cxnSp macro="">
      <cdr:nvCxnSpPr>
        <cdr:cNvPr id="5" name="Connettore 2 4"/>
        <cdr:cNvCxnSpPr/>
      </cdr:nvCxnSpPr>
      <cdr:spPr>
        <a:xfrm xmlns:a="http://schemas.openxmlformats.org/drawingml/2006/main">
          <a:off x="4906899" y="1252741"/>
          <a:ext cx="1152117" cy="576059"/>
        </a:xfrm>
        <a:prstGeom xmlns:a="http://schemas.openxmlformats.org/drawingml/2006/main" prst="straightConnector1">
          <a:avLst/>
        </a:prstGeom>
        <a:ln xmlns:a="http://schemas.openxmlformats.org/drawingml/2006/main" w="5715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0.38625</cdr:x>
      <cdr:y>0.67454</cdr:y>
    </cdr:from>
    <cdr:to>
      <cdr:x>0.62687</cdr:x>
      <cdr:y>0.73818</cdr:y>
    </cdr:to>
    <cdr:cxnSp macro="">
      <cdr:nvCxnSpPr>
        <cdr:cNvPr id="3" name="Connettore 2 2"/>
        <cdr:cNvCxnSpPr/>
      </cdr:nvCxnSpPr>
      <cdr:spPr>
        <a:xfrm xmlns:a="http://schemas.openxmlformats.org/drawingml/2006/main" flipV="1">
          <a:off x="3178696" y="3052936"/>
          <a:ext cx="1980220" cy="288032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0.54375</cdr:x>
      <cdr:y>0.49953</cdr:y>
    </cdr:from>
    <cdr:to>
      <cdr:x>0.78</cdr:x>
      <cdr:y>0.62681</cdr:y>
    </cdr:to>
    <cdr:cxnSp macro="">
      <cdr:nvCxnSpPr>
        <cdr:cNvPr id="4" name="Connettore 2 3"/>
        <cdr:cNvCxnSpPr/>
      </cdr:nvCxnSpPr>
      <cdr:spPr>
        <a:xfrm xmlns:a="http://schemas.openxmlformats.org/drawingml/2006/main" flipV="1">
          <a:off x="4474840" y="2260848"/>
          <a:ext cx="1944216" cy="576064"/>
        </a:xfrm>
        <a:prstGeom xmlns:a="http://schemas.openxmlformats.org/drawingml/2006/main" prst="straightConnector1">
          <a:avLst/>
        </a:prstGeom>
        <a:ln xmlns:a="http://schemas.openxmlformats.org/drawingml/2006/main" w="50800">
          <a:solidFill>
            <a:schemeClr val="tx1"/>
          </a:solidFill>
          <a:tailEnd type="triangle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BDE0-7D62-3D41-A129-D2B0436D1D36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D1F2D-39B2-F643-8373-F6D14CDD1F6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54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D1F2D-39B2-F643-8373-F6D14CDD1F62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865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37C10-FFF7-3346-8947-401DCA8EC6A7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F6805-D188-C547-B623-2C92C25FD28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RISULTATI ESAMI </a:t>
            </a:r>
            <a:r>
              <a:rPr lang="it-IT" dirty="0" err="1" smtClean="0"/>
              <a:t>DI</a:t>
            </a:r>
            <a:r>
              <a:rPr lang="it-IT" smtClean="0"/>
              <a:t> LICENZA</a:t>
            </a:r>
            <a:br>
              <a:rPr lang="it-IT" smtClean="0"/>
            </a:br>
            <a:r>
              <a:rPr lang="it-IT" dirty="0" smtClean="0"/>
              <a:t>“</a:t>
            </a:r>
            <a:r>
              <a:rPr lang="it-IT" dirty="0" err="1" smtClean="0"/>
              <a:t>Rosmini</a:t>
            </a:r>
            <a:r>
              <a:rPr lang="it-IT" dirty="0" smtClean="0"/>
              <a:t>” </a:t>
            </a:r>
            <a:r>
              <a:rPr lang="it-IT" dirty="0" err="1" smtClean="0"/>
              <a:t>Pusiano</a:t>
            </a:r>
            <a:r>
              <a:rPr lang="it-IT" dirty="0" smtClean="0"/>
              <a:t> (CO)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Anno scolastico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2014-2015</a:t>
            </a:r>
            <a:endParaRPr lang="it-IT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RISULTATI ESAMI 2015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827159"/>
              </p:ext>
            </p:extLst>
          </p:nvPr>
        </p:nvGraphicFramePr>
        <p:xfrm>
          <a:off x="611560" y="1988840"/>
          <a:ext cx="8229600" cy="3299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92088"/>
                <a:gridCol w="864096"/>
                <a:gridCol w="777280"/>
                <a:gridCol w="914400"/>
                <a:gridCol w="914400"/>
                <a:gridCol w="914400"/>
                <a:gridCol w="914400"/>
                <a:gridCol w="914400"/>
              </a:tblGrid>
              <a:tr h="792088">
                <a:tc>
                  <a:txBody>
                    <a:bodyPr/>
                    <a:lstStyle/>
                    <a:p>
                      <a:r>
                        <a:rPr lang="it-IT" dirty="0" smtClean="0"/>
                        <a:t>Anno</a:t>
                      </a:r>
                    </a:p>
                    <a:p>
                      <a:r>
                        <a:rPr lang="it-IT" dirty="0" smtClean="0"/>
                        <a:t>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n.</a:t>
                      </a:r>
                    </a:p>
                    <a:p>
                      <a:r>
                        <a:rPr lang="it-IT" dirty="0" smtClean="0"/>
                        <a:t>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cinque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otto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</a:p>
                    <a:p>
                      <a:r>
                        <a:rPr lang="it-IT" dirty="0" smtClean="0"/>
                        <a:t>e lode</a:t>
                      </a:r>
                      <a:endParaRPr lang="it-IT" dirty="0"/>
                    </a:p>
                  </a:txBody>
                  <a:tcPr/>
                </a:tc>
              </a:tr>
              <a:tr h="1075830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2014/2015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it-IT" sz="24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715790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/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23%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19%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6%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</a:tr>
              <a:tr h="71579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licenziati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100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Situazione 2015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VOTO IN USCITA:</a:t>
            </a:r>
          </a:p>
          <a:p>
            <a:r>
              <a:rPr lang="it-IT" dirty="0" smtClean="0"/>
              <a:t>Aumentati i 6 e i 9, stazionari </a:t>
            </a:r>
            <a:r>
              <a:rPr lang="it-IT" dirty="0"/>
              <a:t>i </a:t>
            </a:r>
            <a:r>
              <a:rPr lang="it-IT" dirty="0" smtClean="0"/>
              <a:t>10</a:t>
            </a:r>
          </a:p>
          <a:p>
            <a:r>
              <a:rPr lang="it-IT" dirty="0" smtClean="0"/>
              <a:t>Diminuiti i 7 e gli 8</a:t>
            </a:r>
          </a:p>
          <a:p>
            <a:pPr marL="0" indent="0">
              <a:buNone/>
            </a:pPr>
            <a:r>
              <a:rPr lang="it-IT" dirty="0" smtClean="0"/>
              <a:t>INVALSI:</a:t>
            </a:r>
          </a:p>
          <a:p>
            <a:r>
              <a:rPr lang="it-IT" dirty="0" smtClean="0"/>
              <a:t>Aumentati i 5 e i 10</a:t>
            </a:r>
          </a:p>
          <a:p>
            <a:r>
              <a:rPr lang="it-IT" dirty="0"/>
              <a:t>D</a:t>
            </a:r>
            <a:r>
              <a:rPr lang="it-IT" dirty="0" smtClean="0"/>
              <a:t>iminuiti gli 8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00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Voto in uscita-Confronto tra gli ultimi quattro anni scolastici 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300950"/>
              </p:ext>
            </p:extLst>
          </p:nvPr>
        </p:nvGraphicFramePr>
        <p:xfrm>
          <a:off x="261000" y="1510134"/>
          <a:ext cx="8425800" cy="499226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339200"/>
                <a:gridCol w="946800"/>
                <a:gridCol w="990600"/>
                <a:gridCol w="958200"/>
                <a:gridCol w="838200"/>
                <a:gridCol w="838200"/>
                <a:gridCol w="838200"/>
                <a:gridCol w="838200"/>
                <a:gridCol w="838200"/>
              </a:tblGrid>
              <a:tr h="872112">
                <a:tc>
                  <a:txBody>
                    <a:bodyPr/>
                    <a:lstStyle/>
                    <a:p>
                      <a:r>
                        <a:rPr lang="it-IT" dirty="0" smtClean="0"/>
                        <a:t>Anno</a:t>
                      </a:r>
                    </a:p>
                    <a:p>
                      <a:r>
                        <a:rPr lang="it-IT" dirty="0" smtClean="0"/>
                        <a:t>scolastico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n.</a:t>
                      </a:r>
                    </a:p>
                    <a:p>
                      <a:r>
                        <a:rPr lang="it-IT" dirty="0" smtClean="0"/>
                        <a:t>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cinque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otto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nove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Dieci</a:t>
                      </a:r>
                    </a:p>
                    <a:p>
                      <a:r>
                        <a:rPr lang="it-IT" dirty="0" smtClean="0"/>
                        <a:t>e lode</a:t>
                      </a:r>
                      <a:endParaRPr lang="it-IT" dirty="0"/>
                    </a:p>
                  </a:txBody>
                  <a:tcPr/>
                </a:tc>
              </a:tr>
              <a:tr h="470690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2011/2012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/>
                        <a:t>135</a:t>
                      </a:r>
                    </a:p>
                    <a:p>
                      <a:pPr algn="ctr"/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//</a:t>
                      </a:r>
                    </a:p>
                    <a:p>
                      <a:pPr algn="ctr"/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487701">
                <a:tc vMerge="1">
                  <a:txBody>
                    <a:bodyPr/>
                    <a:lstStyle/>
                    <a:p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//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24,5%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30,4%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22,9%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14,8%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4,5%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2,9 %</a:t>
                      </a:r>
                      <a:endParaRPr lang="it-IT" sz="1800" b="1" dirty="0"/>
                    </a:p>
                  </a:txBody>
                  <a:tcPr anchor="ctr"/>
                </a:tc>
              </a:tr>
              <a:tr h="410343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2012/2013</a:t>
                      </a:r>
                    </a:p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106</a:t>
                      </a:r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17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35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14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3,8%</a:t>
                      </a:r>
                      <a:endParaRPr lang="it-IT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16 %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31,2%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33%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13,2%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1,8%</a:t>
                      </a:r>
                      <a:endParaRPr lang="it-IT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1%</a:t>
                      </a:r>
                      <a:endParaRPr lang="it-IT" sz="1800" b="1" dirty="0"/>
                    </a:p>
                  </a:txBody>
                  <a:tcPr anchor="ctr"/>
                </a:tc>
              </a:tr>
              <a:tr h="432048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2013/2014</a:t>
                      </a:r>
                    </a:p>
                    <a:p>
                      <a:endParaRPr lang="it-IT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chemeClr val="bg1"/>
                          </a:solidFill>
                        </a:rPr>
                        <a:t>111</a:t>
                      </a:r>
                      <a:endParaRPr lang="it-IT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18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33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it-IT" sz="1800" b="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16,2%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29,7%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29,7%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17,2%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5,4%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1,8%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432048">
                <a:tc rowSpan="2">
                  <a:txBody>
                    <a:bodyPr/>
                    <a:lstStyle/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A.S.</a:t>
                      </a:r>
                    </a:p>
                    <a:p>
                      <a:r>
                        <a:rPr lang="it-IT" sz="1800" dirty="0" smtClean="0">
                          <a:solidFill>
                            <a:srgbClr val="0000FF"/>
                          </a:solidFill>
                        </a:rPr>
                        <a:t>2014/2015</a:t>
                      </a:r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it-IT" sz="2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//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23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it-IT" sz="18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%</a:t>
                      </a:r>
                      <a:endParaRPr lang="it-IT" sz="1800" dirty="0"/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24%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28%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23%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19%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6%</a:t>
                      </a:r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 anchor="ctr"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4000" dirty="0" smtClean="0"/>
              <a:t>Voto in uscita-Confronto tra gli ultimi  anni scolastici in percentuale </a:t>
            </a:r>
            <a:endParaRPr lang="it-IT" sz="4000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56677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Connettore 2 3"/>
          <p:cNvCxnSpPr/>
          <p:nvPr/>
        </p:nvCxnSpPr>
        <p:spPr>
          <a:xfrm>
            <a:off x="6012160" y="3284984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RISULTATI INVALSI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1607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nettore 2 4"/>
          <p:cNvCxnSpPr/>
          <p:nvPr/>
        </p:nvCxnSpPr>
        <p:spPr>
          <a:xfrm>
            <a:off x="4355976" y="2996952"/>
            <a:ext cx="2016224" cy="64807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213</Words>
  <Application>Microsoft Office PowerPoint</Application>
  <PresentationFormat>Presentazione su schermo (4:3)</PresentationFormat>
  <Paragraphs>125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Arial</vt:lpstr>
      <vt:lpstr>Calibri</vt:lpstr>
      <vt:lpstr>Tema di Office</vt:lpstr>
      <vt:lpstr>RISULTATI ESAMI DI LICENZA “Rosmini” Pusiano (CO)</vt:lpstr>
      <vt:lpstr>RISULTATI ESAMI 2015</vt:lpstr>
      <vt:lpstr>Situazione 2015</vt:lpstr>
      <vt:lpstr>Voto in uscita-Confronto tra gli ultimi quattro anni scolastici </vt:lpstr>
      <vt:lpstr>Voto in uscita-Confronto tra gli ultimi  anni scolastici in percentuale </vt:lpstr>
      <vt:lpstr>RISULTATI INVALSI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RISULTATI ESAMI “Rosmini” Pusiano (CO)</dc:title>
  <dc:creator>Gianluca P</dc:creator>
  <cp:lastModifiedBy>Mamy</cp:lastModifiedBy>
  <cp:revision>116</cp:revision>
  <cp:lastPrinted>2012-08-07T10:08:06Z</cp:lastPrinted>
  <dcterms:created xsi:type="dcterms:W3CDTF">2013-09-07T06:33:35Z</dcterms:created>
  <dcterms:modified xsi:type="dcterms:W3CDTF">2015-09-06T09:09:52Z</dcterms:modified>
</cp:coreProperties>
</file>