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92"/>
    <a:srgbClr val="003CB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9" autoAdjust="0"/>
    <p:restoredTop sz="94660"/>
  </p:normalViewPr>
  <p:slideViewPr>
    <p:cSldViewPr snapToObjects="1">
      <p:cViewPr varScale="1">
        <p:scale>
          <a:sx n="70" d="100"/>
          <a:sy n="70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62513366384803"/>
          <c:y val="5.8365479346605416E-2"/>
          <c:w val="0.69864963060173335"/>
          <c:h val="0.5943926187642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PLESSI</c:v>
                </c:pt>
              </c:strCache>
            </c:strRef>
          </c:tx>
          <c:invertIfNegative val="0"/>
          <c:cat>
            <c:strRef>
              <c:f>Foglio1!$A$2:$A$16</c:f>
              <c:strCache>
                <c:ptCount val="15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Foglio1!$B$2:$B$16</c:f>
              <c:numCache>
                <c:formatCode>0%</c:formatCode>
                <c:ptCount val="15"/>
                <c:pt idx="0">
                  <c:v>0.93</c:v>
                </c:pt>
                <c:pt idx="1">
                  <c:v>1</c:v>
                </c:pt>
                <c:pt idx="2">
                  <c:v>0.78</c:v>
                </c:pt>
                <c:pt idx="3">
                  <c:v>0.94</c:v>
                </c:pt>
                <c:pt idx="4">
                  <c:v>0.93</c:v>
                </c:pt>
                <c:pt idx="5">
                  <c:v>0.64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ISTITUTO</c:v>
                </c:pt>
              </c:strCache>
            </c:strRef>
          </c:tx>
          <c:invertIfNegative val="0"/>
          <c:cat>
            <c:strRef>
              <c:f>Foglio1!$A$2:$A$16</c:f>
              <c:strCache>
                <c:ptCount val="15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Foglio1!$C$2:$C$16</c:f>
              <c:numCache>
                <c:formatCode>General</c:formatCode>
                <c:ptCount val="15"/>
                <c:pt idx="9" formatCode="0%">
                  <c:v>0.59</c:v>
                </c:pt>
                <c:pt idx="10" formatCode="0%">
                  <c:v>0.6</c:v>
                </c:pt>
                <c:pt idx="11" formatCode="0%">
                  <c:v>0.45</c:v>
                </c:pt>
                <c:pt idx="12" formatCode="0%">
                  <c:v>0.79</c:v>
                </c:pt>
                <c:pt idx="13" formatCode="0%">
                  <c:v>0.56000000000000005</c:v>
                </c:pt>
                <c:pt idx="14" formatCode="0%">
                  <c:v>0.92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6174288"/>
        <c:axId val="1986172656"/>
      </c:barChart>
      <c:catAx>
        <c:axId val="1986174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86172656"/>
        <c:crosses val="autoZero"/>
        <c:auto val="1"/>
        <c:lblAlgn val="ctr"/>
        <c:lblOffset val="100"/>
        <c:noMultiLvlLbl val="0"/>
      </c:catAx>
      <c:valAx>
        <c:axId val="19861726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9861742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99540682414698"/>
          <c:y val="3.9249326607398251E-2"/>
          <c:w val="0.62426910177894435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</c:f>
              <c:strCache>
                <c:ptCount val="1"/>
                <c:pt idx="0">
                  <c:v>PERCENTUALE</c:v>
                </c:pt>
              </c:strCache>
            </c:strRef>
          </c:cat>
          <c:val>
            <c:numRef>
              <c:f>Foglio1!$B$2</c:f>
              <c:numCache>
                <c:formatCode>0.00%</c:formatCode>
                <c:ptCount val="1"/>
                <c:pt idx="0">
                  <c:v>0.95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NO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</c:f>
              <c:strCache>
                <c:ptCount val="1"/>
                <c:pt idx="0">
                  <c:v>PERCENTUALE</c:v>
                </c:pt>
              </c:strCache>
            </c:strRef>
          </c:cat>
          <c:val>
            <c:numRef>
              <c:f>Foglio1!$C$2</c:f>
              <c:numCache>
                <c:formatCode>0.00%</c:formatCode>
                <c:ptCount val="1"/>
                <c:pt idx="0">
                  <c:v>0.04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NON RISPONDE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</c:f>
              <c:strCache>
                <c:ptCount val="1"/>
                <c:pt idx="0">
                  <c:v>PERCENTUALE</c:v>
                </c:pt>
              </c:strCache>
            </c:strRef>
          </c:cat>
          <c:val>
            <c:numRef>
              <c:f>Foglio1!$D$2</c:f>
              <c:numCache>
                <c:formatCode>0.00%</c:formatCode>
                <c:ptCount val="1"/>
                <c:pt idx="0">
                  <c:v>0.01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659040"/>
        <c:axId val="20652512"/>
      </c:barChart>
      <c:catAx>
        <c:axId val="20659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652512"/>
        <c:crosses val="autoZero"/>
        <c:auto val="1"/>
        <c:lblAlgn val="ctr"/>
        <c:lblOffset val="100"/>
        <c:noMultiLvlLbl val="0"/>
      </c:catAx>
      <c:valAx>
        <c:axId val="2065251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206590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25"/>
          <c:dLbls>
            <c:dLbl>
              <c:idx val="0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6"/>
                <c:pt idx="0">
                  <c:v>molto facile</c:v>
                </c:pt>
                <c:pt idx="1">
                  <c:v>abbastanza facile</c:v>
                </c:pt>
                <c:pt idx="2">
                  <c:v>abbastanza difficile </c:v>
                </c:pt>
                <c:pt idx="3">
                  <c:v>molto difficile </c:v>
                </c:pt>
                <c:pt idx="4">
                  <c:v>non necessario</c:v>
                </c:pt>
                <c:pt idx="5">
                  <c:v>non risponde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0.63</c:v>
                </c:pt>
                <c:pt idx="1">
                  <c:v>0.28000000000000003</c:v>
                </c:pt>
                <c:pt idx="2">
                  <c:v>0.03</c:v>
                </c:pt>
                <c:pt idx="3">
                  <c:v>0.01</c:v>
                </c:pt>
                <c:pt idx="4">
                  <c:v>0.04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25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2060"/>
                    </a:solidFill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6"/>
                <c:pt idx="0">
                  <c:v>direttamente dai figli</c:v>
                </c:pt>
                <c:pt idx="1">
                  <c:v>diario, circolari</c:v>
                </c:pt>
                <c:pt idx="2">
                  <c:v>sito scuola</c:v>
                </c:pt>
                <c:pt idx="3">
                  <c:v>rappresentanti</c:v>
                </c:pt>
                <c:pt idx="4">
                  <c:v>altri genitori</c:v>
                </c:pt>
                <c:pt idx="5">
                  <c:v>non inform/non risp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0.28000000000000003</c:v>
                </c:pt>
                <c:pt idx="1">
                  <c:v>0.37</c:v>
                </c:pt>
                <c:pt idx="2">
                  <c:v>0.09</c:v>
                </c:pt>
                <c:pt idx="3">
                  <c:v>0.16</c:v>
                </c:pt>
                <c:pt idx="4">
                  <c:v>0.1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820841839214552E-2"/>
          <c:y val="4.4861391929187248E-2"/>
          <c:w val="0.73947737435598337"/>
          <c:h val="0.5398185977216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ottimo</c:v>
                </c:pt>
              </c:strCache>
            </c:strRef>
          </c:tx>
          <c:invertIfNegative val="0"/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Foglio1!$B$2:$B$8</c:f>
              <c:numCache>
                <c:formatCode>0%</c:formatCode>
                <c:ptCount val="7"/>
                <c:pt idx="0">
                  <c:v>0.38</c:v>
                </c:pt>
                <c:pt idx="1">
                  <c:v>0.38</c:v>
                </c:pt>
                <c:pt idx="2">
                  <c:v>0.27</c:v>
                </c:pt>
                <c:pt idx="3">
                  <c:v>0.47</c:v>
                </c:pt>
                <c:pt idx="4">
                  <c:v>0.28000000000000003</c:v>
                </c:pt>
                <c:pt idx="5">
                  <c:v>0.35</c:v>
                </c:pt>
                <c:pt idx="6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buono</c:v>
                </c:pt>
              </c:strCache>
            </c:strRef>
          </c:tx>
          <c:invertIfNegative val="0"/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Foglio1!$C$2:$C$8</c:f>
              <c:numCache>
                <c:formatCode>0%</c:formatCode>
                <c:ptCount val="7"/>
                <c:pt idx="0">
                  <c:v>0.5</c:v>
                </c:pt>
                <c:pt idx="1">
                  <c:v>0.51</c:v>
                </c:pt>
                <c:pt idx="2">
                  <c:v>0.53</c:v>
                </c:pt>
                <c:pt idx="3">
                  <c:v>0.4</c:v>
                </c:pt>
                <c:pt idx="4">
                  <c:v>0.53</c:v>
                </c:pt>
                <c:pt idx="5">
                  <c:v>0.48</c:v>
                </c:pt>
                <c:pt idx="6">
                  <c:v>0.39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sufficiente</c:v>
                </c:pt>
              </c:strCache>
            </c:strRef>
          </c:tx>
          <c:invertIfNegative val="0"/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Foglio1!$D$2:$D$8</c:f>
              <c:numCache>
                <c:formatCode>0%</c:formatCode>
                <c:ptCount val="7"/>
                <c:pt idx="0">
                  <c:v>0.09</c:v>
                </c:pt>
                <c:pt idx="1">
                  <c:v>7.0000000000000007E-2</c:v>
                </c:pt>
                <c:pt idx="2">
                  <c:v>0.14000000000000001</c:v>
                </c:pt>
                <c:pt idx="3">
                  <c:v>7.0000000000000007E-2</c:v>
                </c:pt>
                <c:pt idx="4">
                  <c:v>0.12</c:v>
                </c:pt>
                <c:pt idx="5">
                  <c:v>0.09</c:v>
                </c:pt>
                <c:pt idx="6">
                  <c:v>0.1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insufficiente</c:v>
                </c:pt>
              </c:strCache>
            </c:strRef>
          </c:tx>
          <c:invertIfNegative val="0"/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Foglio1!$E$2:$E$8</c:f>
              <c:numCache>
                <c:formatCode>0%</c:formatCode>
                <c:ptCount val="7"/>
                <c:pt idx="0">
                  <c:v>0.01</c:v>
                </c:pt>
                <c:pt idx="1">
                  <c:v>0.01</c:v>
                </c:pt>
                <c:pt idx="2">
                  <c:v>0.01</c:v>
                </c:pt>
                <c:pt idx="3">
                  <c:v>0.03</c:v>
                </c:pt>
                <c:pt idx="4">
                  <c:v>0.01</c:v>
                </c:pt>
                <c:pt idx="5">
                  <c:v>0.02</c:v>
                </c:pt>
                <c:pt idx="6">
                  <c:v>0.01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non risponde</c:v>
                </c:pt>
              </c:strCache>
            </c:strRef>
          </c:tx>
          <c:invertIfNegative val="0"/>
          <c:cat>
            <c:strRef>
              <c:f>Foglio1!$A$2:$A$8</c:f>
              <c:strCache>
                <c:ptCount val="7"/>
                <c:pt idx="0">
                  <c:v>preparazione</c:v>
                </c:pt>
                <c:pt idx="1">
                  <c:v>valori</c:v>
                </c:pt>
                <c:pt idx="2">
                  <c:v>organizzazione fornita</c:v>
                </c:pt>
                <c:pt idx="3">
                  <c:v>relazioni</c:v>
                </c:pt>
                <c:pt idx="4">
                  <c:v>segreteria</c:v>
                </c:pt>
                <c:pt idx="5">
                  <c:v>bidelli</c:v>
                </c:pt>
                <c:pt idx="6">
                  <c:v>incontro dirigente</c:v>
                </c:pt>
              </c:strCache>
            </c:strRef>
          </c:cat>
          <c:val>
            <c:numRef>
              <c:f>Foglio1!$F$2:$F$8</c:f>
              <c:numCache>
                <c:formatCode>0%</c:formatCode>
                <c:ptCount val="7"/>
                <c:pt idx="0">
                  <c:v>0.02</c:v>
                </c:pt>
                <c:pt idx="1">
                  <c:v>0.02</c:v>
                </c:pt>
                <c:pt idx="2">
                  <c:v>0.05</c:v>
                </c:pt>
                <c:pt idx="3">
                  <c:v>0.02</c:v>
                </c:pt>
                <c:pt idx="4">
                  <c:v>0.06</c:v>
                </c:pt>
                <c:pt idx="5">
                  <c:v>7.0000000000000007E-2</c:v>
                </c:pt>
                <c:pt idx="6">
                  <c:v>0.33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6171568"/>
        <c:axId val="1986173200"/>
      </c:barChart>
      <c:catAx>
        <c:axId val="1986171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86173200"/>
        <c:crosses val="autoZero"/>
        <c:auto val="1"/>
        <c:lblAlgn val="ctr"/>
        <c:lblOffset val="100"/>
        <c:noMultiLvlLbl val="0"/>
      </c:catAx>
      <c:valAx>
        <c:axId val="19861732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986171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86611742976577"/>
          <c:y val="0.60834655519720338"/>
          <c:w val="0.18904746281714793"/>
          <c:h val="0.3894099443588028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invertIfNegative val="0"/>
          <c:dLbls>
            <c:dLbl>
              <c:idx val="4"/>
              <c:layout>
                <c:manualLayout>
                  <c:x val="-4.6296296296296311E-3"/>
                  <c:y val="3.928445725252269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rgbClr val="003CB4"/>
                    </a:solidFill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Foglio1!$A$2:$A$7</c:f>
              <c:strCache>
                <c:ptCount val="6"/>
                <c:pt idx="0">
                  <c:v>OTTIMA</c:v>
                </c:pt>
                <c:pt idx="1">
                  <c:v>BUONA</c:v>
                </c:pt>
                <c:pt idx="2">
                  <c:v>SUFFICIENTE</c:v>
                </c:pt>
                <c:pt idx="3">
                  <c:v>INSUFFICIENTE</c:v>
                </c:pt>
                <c:pt idx="4">
                  <c:v>NON SO</c:v>
                </c:pt>
                <c:pt idx="5">
                  <c:v>NON RISPONDE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0.14000000000000001</c:v>
                </c:pt>
                <c:pt idx="1">
                  <c:v>0.1</c:v>
                </c:pt>
                <c:pt idx="2">
                  <c:v>0.03</c:v>
                </c:pt>
                <c:pt idx="3">
                  <c:v>0.01</c:v>
                </c:pt>
                <c:pt idx="4">
                  <c:v>0</c:v>
                </c:pt>
                <c:pt idx="5">
                  <c:v>0.72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86129312"/>
        <c:axId val="1986132576"/>
      </c:barChart>
      <c:catAx>
        <c:axId val="1986129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86132576"/>
        <c:crosses val="autoZero"/>
        <c:auto val="1"/>
        <c:lblAlgn val="ctr"/>
        <c:lblOffset val="100"/>
        <c:noMultiLvlLbl val="0"/>
      </c:catAx>
      <c:valAx>
        <c:axId val="19861325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9861293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Risposte</c:v>
                </c:pt>
              </c:strCache>
            </c:strRef>
          </c:tx>
          <c:explosion val="31"/>
          <c:dLbls>
            <c:dLbl>
              <c:idx val="2"/>
              <c:layout>
                <c:manualLayout>
                  <c:x val="-2.2363055312530397E-2"/>
                  <c:y val="2.828944911834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5006197142023935E-2"/>
                  <c:y val="-2.617807525160944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5833211820744633"/>
                  <c:y val="-8.8001161299816107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Foglio1!$A$2:$A$6</c:f>
              <c:strCache>
                <c:ptCount val="5"/>
                <c:pt idx="0">
                  <c:v>si, determinanti</c:v>
                </c:pt>
                <c:pt idx="1">
                  <c:v>si, in parte</c:v>
                </c:pt>
                <c:pt idx="2">
                  <c:v>no, non ha arricchito</c:v>
                </c:pt>
                <c:pt idx="3">
                  <c:v>non conosco le attività svolte</c:v>
                </c:pt>
                <c:pt idx="4">
                  <c:v>non risponde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0.44</c:v>
                </c:pt>
                <c:pt idx="1">
                  <c:v>0.49</c:v>
                </c:pt>
                <c:pt idx="2">
                  <c:v>0.03</c:v>
                </c:pt>
                <c:pt idx="3">
                  <c:v>0.02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99202877418103"/>
          <c:y val="0.10200635754203029"/>
          <c:w val="0.74574754544570843"/>
          <c:h val="0.525993915549022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invertIfNegative val="0"/>
          <c:cat>
            <c:strRef>
              <c:f>Foglio1!$A$2:$A$8</c:f>
              <c:strCache>
                <c:ptCount val="7"/>
                <c:pt idx="0">
                  <c:v>informazione immediata</c:v>
                </c:pt>
                <c:pt idx="1">
                  <c:v>aiuto e disponibilità</c:v>
                </c:pt>
                <c:pt idx="2">
                  <c:v>collaborazione </c:v>
                </c:pt>
                <c:pt idx="3">
                  <c:v>sottovalutazione</c:v>
                </c:pt>
                <c:pt idx="4">
                  <c:v>poco aiuto</c:v>
                </c:pt>
                <c:pt idx="5">
                  <c:v>non so</c:v>
                </c:pt>
                <c:pt idx="6">
                  <c:v>non risponde</c:v>
                </c:pt>
              </c:strCache>
            </c:strRef>
          </c:cat>
          <c:val>
            <c:numRef>
              <c:f>Foglio1!$B$2:$B$8</c:f>
              <c:numCache>
                <c:formatCode>0%</c:formatCode>
                <c:ptCount val="7"/>
                <c:pt idx="0">
                  <c:v>0.19</c:v>
                </c:pt>
                <c:pt idx="1">
                  <c:v>0.49</c:v>
                </c:pt>
                <c:pt idx="2">
                  <c:v>0.16</c:v>
                </c:pt>
                <c:pt idx="3">
                  <c:v>0.03</c:v>
                </c:pt>
                <c:pt idx="4">
                  <c:v>0.03</c:v>
                </c:pt>
                <c:pt idx="5">
                  <c:v>0.06</c:v>
                </c:pt>
                <c:pt idx="6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66112"/>
        <c:axId val="20654144"/>
      </c:barChart>
      <c:catAx>
        <c:axId val="20666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654144"/>
        <c:crosses val="autoZero"/>
        <c:auto val="1"/>
        <c:lblAlgn val="ctr"/>
        <c:lblOffset val="100"/>
        <c:noMultiLvlLbl val="0"/>
      </c:catAx>
      <c:valAx>
        <c:axId val="206541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6661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531982113346957"/>
          <c:y val="0.81653429336474914"/>
          <c:w val="0.17542091960727135"/>
          <c:h val="0.111554380802494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SPORT</c:v>
                </c:pt>
              </c:strCache>
            </c:strRef>
          </c:tx>
          <c:invertIfNegative val="0"/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Foglio1!$B$2</c:f>
              <c:numCache>
                <c:formatCode>0%</c:formatCode>
                <c:ptCount val="1"/>
                <c:pt idx="0">
                  <c:v>0.33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Foglio1!$C$2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INFORMATICA</c:v>
                </c:pt>
              </c:strCache>
            </c:strRef>
          </c:tx>
          <c:invertIfNegative val="0"/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Foglio1!$D$2</c:f>
              <c:numCache>
                <c:formatCode>0%</c:formatCode>
                <c:ptCount val="1"/>
                <c:pt idx="0">
                  <c:v>0.16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TEATRO</c:v>
                </c:pt>
              </c:strCache>
            </c:strRef>
          </c:tx>
          <c:invertIfNegative val="0"/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Foglio1!$E$2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DANZA</c:v>
                </c:pt>
              </c:strCache>
            </c:strRef>
          </c:tx>
          <c:invertIfNegative val="0"/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Foglio1!$F$2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LAB CREATIVI</c:v>
                </c:pt>
              </c:strCache>
            </c:strRef>
          </c:tx>
          <c:invertIfNegative val="0"/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Foglio1!$G$2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ALTRO(compiti..)</c:v>
                </c:pt>
              </c:strCache>
            </c:strRef>
          </c:tx>
          <c:invertIfNegative val="0"/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Foglio1!$H$2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non risponde</c:v>
                </c:pt>
              </c:strCache>
            </c:strRef>
          </c:tx>
          <c:invertIfNegative val="0"/>
          <c:cat>
            <c:strRef>
              <c:f>Foglio1!$A$2</c:f>
              <c:strCache>
                <c:ptCount val="1"/>
                <c:pt idx="0">
                  <c:v>gradimento</c:v>
                </c:pt>
              </c:strCache>
            </c:strRef>
          </c:cat>
          <c:val>
            <c:numRef>
              <c:f>Foglio1!$I$2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59584"/>
        <c:axId val="20658496"/>
      </c:barChart>
      <c:catAx>
        <c:axId val="20659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658496"/>
        <c:crosses val="autoZero"/>
        <c:auto val="1"/>
        <c:lblAlgn val="ctr"/>
        <c:lblOffset val="100"/>
        <c:noMultiLvlLbl val="0"/>
      </c:catAx>
      <c:valAx>
        <c:axId val="206584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6595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E' venuto a scuola…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-1.0943666763876699E-2"/>
                  <c:y val="1.078179384144319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6789029843491796E-2"/>
                  <c:y val="-8.2702841362158712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Foglio1!$A$2:$A$6</c:f>
              <c:strCache>
                <c:ptCount val="5"/>
                <c:pt idx="0">
                  <c:v>volentieri</c:v>
                </c:pt>
                <c:pt idx="1">
                  <c:v>con buon entusiasmo</c:v>
                </c:pt>
                <c:pt idx="2">
                  <c:v>senza entusiasmo</c:v>
                </c:pt>
                <c:pt idx="3">
                  <c:v>scuola come forte peso</c:v>
                </c:pt>
                <c:pt idx="4">
                  <c:v>non risponde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0.61</c:v>
                </c:pt>
                <c:pt idx="1">
                  <c:v>0.34</c:v>
                </c:pt>
                <c:pt idx="2">
                  <c:v>0.04</c:v>
                </c:pt>
                <c:pt idx="3">
                  <c:v>0.01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Questionario genitori</a:t>
            </a:r>
            <a:endParaRPr lang="it-IT" sz="6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FF"/>
                </a:solidFill>
              </a:rPr>
              <a:t>VALUTAZIONE DEL SERVIZIO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ANNO SCOLASTICO 2014/2015</a:t>
            </a:r>
            <a:endParaRPr lang="it-IT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ATTEGGIAMENTO della scuola di fronte alle difficoltà dei figli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78979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ATTIVITA’ AGGIUNTIVE GRADITE DALLE FAMIGLIE</a:t>
            </a:r>
            <a:endParaRPr lang="it-IT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2715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AREA TECNOLOGIE MULTIMEDIALI E SITO SCUOLA</a:t>
            </a:r>
            <a:endParaRPr lang="it-IT" sz="28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646569"/>
              </p:ext>
            </p:extLst>
          </p:nvPr>
        </p:nvGraphicFramePr>
        <p:xfrm>
          <a:off x="381001" y="1447800"/>
          <a:ext cx="8593666" cy="4553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457737"/>
                <a:gridCol w="1490535"/>
                <a:gridCol w="1639591"/>
                <a:gridCol w="894321"/>
                <a:gridCol w="1054082"/>
              </a:tblGrid>
              <a:tr h="74868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UNA VOLTA  A SETTIMANA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UNA VOLTA AL MESE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UNA VOLTA A QUADRIM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ALTRO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NON RISPONDE</a:t>
                      </a:r>
                      <a:endParaRPr lang="it-IT" sz="1200" dirty="0"/>
                    </a:p>
                  </a:txBody>
                  <a:tcPr/>
                </a:tc>
              </a:tr>
              <a:tr h="583001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COLLEGAMENTO AL SITO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21 %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39%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26%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12%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2%</a:t>
                      </a:r>
                      <a:endParaRPr lang="it-IT" sz="2800" b="1" dirty="0"/>
                    </a:p>
                  </a:txBody>
                  <a:tcPr/>
                </a:tc>
              </a:tr>
              <a:tr h="754712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VOTI  IN MASTERCOM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CIRCOLARI E DOCUMENTI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INFORMARSI</a:t>
                      </a:r>
                      <a:r>
                        <a:rPr lang="it-IT" sz="1200" b="1" baseline="0" dirty="0" smtClean="0">
                          <a:solidFill>
                            <a:schemeClr val="tx1"/>
                          </a:solidFill>
                        </a:rPr>
                        <a:t> SU</a:t>
                      </a: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 ATTIVITA’ DELL’ISTITUTO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2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9436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MOTIVAZIONE </a:t>
                      </a:r>
                      <a:r>
                        <a:rPr lang="it-IT" sz="1600" b="1" smtClean="0"/>
                        <a:t>DEL COLLEGAMENTO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59%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22%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18%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1%</a:t>
                      </a:r>
                      <a:endParaRPr lang="it-IT" sz="2800" b="1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OTTIMA</a:t>
                      </a:r>
                    </a:p>
                    <a:p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BUONA</a:t>
                      </a:r>
                    </a:p>
                    <a:p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SUFFICIENTE</a:t>
                      </a:r>
                    </a:p>
                    <a:p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INSUFF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NON </a:t>
                      </a:r>
                    </a:p>
                    <a:p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RISPONDE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583001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FRUIBILITA’ DEL SITO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21%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57%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13%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8%</a:t>
                      </a:r>
                      <a:endParaRPr lang="it-IT" sz="2800" b="1" dirty="0"/>
                    </a:p>
                  </a:txBody>
                  <a:tcPr/>
                </a:tc>
              </a:tr>
              <a:tr h="832859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TEMPI CARICAMENTO VOTI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19%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54%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12%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4%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11%</a:t>
                      </a:r>
                      <a:endParaRPr lang="it-IT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3779912" y="1447800"/>
            <a:ext cx="1368152" cy="1477144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2339752" y="2924944"/>
            <a:ext cx="1224136" cy="1512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Gradimento dei figli rispetto alla scuola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7905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scelta di questa scuola è ripetibile, è stata un’ esperienza positiva?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541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SCHEDE RICONSEGNATE NEI SINGOLI PLESSI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7210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COLLOQUI CON INSEGNANTI</a:t>
            </a:r>
            <a:b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it-IT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2444938"/>
              </p:ext>
            </p:extLst>
          </p:nvPr>
        </p:nvGraphicFramePr>
        <p:xfrm>
          <a:off x="381000" y="1981200"/>
          <a:ext cx="822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40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PARTECIPAZIONE ALLA VITA SCOLASTICA</a:t>
            </a:r>
            <a:endParaRPr lang="it-IT" sz="40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07305"/>
              </p:ext>
            </p:extLst>
          </p:nvPr>
        </p:nvGraphicFramePr>
        <p:xfrm>
          <a:off x="457200" y="1752600"/>
          <a:ext cx="8229600" cy="34723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737171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Colloqui con gli insegnanti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54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Manifestazioni , spettacoli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aseline="0" dirty="0" smtClean="0"/>
                        <a:t>28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Elezioni scolastiche,</a:t>
                      </a:r>
                      <a:r>
                        <a:rPr lang="it-IT" sz="2800" b="1" baseline="0" dirty="0" smtClean="0"/>
                        <a:t> assemblee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aseline="0" dirty="0" smtClean="0"/>
                        <a:t>  9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Serate informative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3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</a:t>
                      </a:r>
                      <a:endParaRPr lang="it-IT" sz="2800" dirty="0"/>
                    </a:p>
                  </a:txBody>
                  <a:tcPr/>
                </a:tc>
              </a:tr>
              <a:tr h="59675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Altro/non risponde 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6%</a:t>
                      </a:r>
                      <a:endParaRPr lang="it-IT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2673" y="274638"/>
            <a:ext cx="8229600" cy="1143000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CANALI PREFERITI PER AVERE INFORMAZIONI SU QUELLO CHE AVVIENE A SCUOLA</a:t>
            </a:r>
            <a:endParaRPr lang="it-IT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20329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Indice di gradimento di alcune proposte E SERVIZI OFFERTI</a:t>
            </a:r>
            <a:endParaRPr lang="it-IT" cap="all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225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EFFICACIA DEGLI INCONTRI COL  DIRIGENTE</a:t>
            </a:r>
            <a:endParaRPr lang="it-IT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1279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PROPOSTE FORMATIVE</a:t>
            </a:r>
            <a:endParaRPr lang="it-IT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497393"/>
              </p:ext>
            </p:extLst>
          </p:nvPr>
        </p:nvGraphicFramePr>
        <p:xfrm>
          <a:off x="611560" y="1196752"/>
          <a:ext cx="8075239" cy="486420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48743"/>
                <a:gridCol w="1414504"/>
                <a:gridCol w="1196888"/>
                <a:gridCol w="1857552"/>
                <a:gridCol w="1857552"/>
              </a:tblGrid>
              <a:tr h="1096388"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eccessivo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equo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 smtClean="0"/>
                        <a:t>insufficiente</a:t>
                      </a:r>
                    </a:p>
                    <a:p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Non</a:t>
                      </a:r>
                      <a:r>
                        <a:rPr lang="it-IT" sz="2400" baseline="0" dirty="0" smtClean="0"/>
                        <a:t> risponde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Numero visite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81</a:t>
                      </a:r>
                      <a:r>
                        <a:rPr lang="it-IT" sz="2400" baseline="0" dirty="0" smtClean="0"/>
                        <a:t>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13%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Attività di laboratorio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80 %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14</a:t>
                      </a:r>
                      <a:r>
                        <a:rPr lang="it-IT" sz="2400" baseline="0" dirty="0" smtClean="0"/>
                        <a:t>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baseline="0" dirty="0" smtClean="0"/>
                        <a:t>5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Interventi di esperti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1 %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85%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baseline="0" dirty="0" smtClean="0"/>
                        <a:t>10  </a:t>
                      </a:r>
                      <a:r>
                        <a:rPr lang="it-IT" sz="2400" dirty="0" smtClean="0"/>
                        <a:t>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4%</a:t>
                      </a:r>
                      <a:endParaRPr lang="it-IT" sz="2400" dirty="0"/>
                    </a:p>
                  </a:txBody>
                  <a:tcPr/>
                </a:tc>
              </a:tr>
              <a:tr h="475973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Progetti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4%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85 %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9%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2%</a:t>
                      </a:r>
                      <a:endParaRPr lang="it-IT" sz="2400" dirty="0"/>
                    </a:p>
                  </a:txBody>
                  <a:tcPr/>
                </a:tc>
              </a:tr>
              <a:tr h="759038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Spese sostenute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9%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88%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0%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3%</a:t>
                      </a:r>
                      <a:endParaRPr lang="it-IT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4716016" y="2132856"/>
            <a:ext cx="1152128" cy="32403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Le attività proposte</a:t>
            </a:r>
            <a:r>
              <a:rPr lang="it-IT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(visite guidate, laboratori, progetti, interventi di esperti</a:t>
            </a:r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sono ritenute utili per la formazione dei figli?</a:t>
            </a:r>
            <a:endParaRPr lang="it-IT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8979211"/>
              </p:ext>
            </p:extLst>
          </p:nvPr>
        </p:nvGraphicFramePr>
        <p:xfrm>
          <a:off x="457200" y="1728718"/>
          <a:ext cx="8229600" cy="5063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289</Words>
  <Application>Microsoft Office PowerPoint</Application>
  <PresentationFormat>Presentazione su schermo (4:3)</PresentationFormat>
  <Paragraphs>96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7" baseType="lpstr">
      <vt:lpstr>Arial</vt:lpstr>
      <vt:lpstr>Calibri</vt:lpstr>
      <vt:lpstr>Tema di Office</vt:lpstr>
      <vt:lpstr>Questionario genitori</vt:lpstr>
      <vt:lpstr>SCHEDE RICONSEGNATE NEI SINGOLI PLESSI</vt:lpstr>
      <vt:lpstr>COLLOQUI CON INSEGNANTI </vt:lpstr>
      <vt:lpstr>PARTECIPAZIONE ALLA VITA SCOLASTICA</vt:lpstr>
      <vt:lpstr>CANALI PREFERITI PER AVERE INFORMAZIONI SU QUELLO CHE AVVIENE A SCUOLA</vt:lpstr>
      <vt:lpstr>Indice di gradimento di alcune proposte E SERVIZI OFFERTI</vt:lpstr>
      <vt:lpstr>EFFICACIA DEGLI INCONTRI COL  DIRIGENTE</vt:lpstr>
      <vt:lpstr>PROPOSTE FORMATIVE</vt:lpstr>
      <vt:lpstr>Le attività proposte(visite guidate, laboratori, progetti, interventi di esperti sono ritenute utili per la formazione dei figli?</vt:lpstr>
      <vt:lpstr>ATTEGGIAMENTO della scuola di fronte alle difficoltà dei figli</vt:lpstr>
      <vt:lpstr>ATTIVITA’ AGGIUNTIVE GRADITE DALLE FAMIGLIE</vt:lpstr>
      <vt:lpstr>AREA TECNOLOGIE MULTIMEDIALI E SITO SCUOLA</vt:lpstr>
      <vt:lpstr>Gradimento dei figli rispetto alla scuola</vt:lpstr>
      <vt:lpstr>La scelta di questa scuola è ripetibile, è stata un’ esperienza positiva?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Questionario genitori</dc:title>
  <dc:creator>Gianluca P</dc:creator>
  <cp:lastModifiedBy>Mamy</cp:lastModifiedBy>
  <cp:revision>70</cp:revision>
  <dcterms:created xsi:type="dcterms:W3CDTF">2013-09-07T06:10:10Z</dcterms:created>
  <dcterms:modified xsi:type="dcterms:W3CDTF">2015-09-06T09:10:25Z</dcterms:modified>
</cp:coreProperties>
</file>