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3" r:id="rId4"/>
    <p:sldId id="258" r:id="rId5"/>
    <p:sldId id="272" r:id="rId6"/>
    <p:sldId id="269" r:id="rId7"/>
    <p:sldId id="259" r:id="rId8"/>
    <p:sldId id="270" r:id="rId9"/>
    <p:sldId id="271" r:id="rId10"/>
    <p:sldId id="260" r:id="rId11"/>
    <p:sldId id="261" r:id="rId12"/>
    <p:sldId id="268" r:id="rId1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B4"/>
    <a:srgbClr val="00319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9" autoAdjust="0"/>
    <p:restoredTop sz="94660"/>
  </p:normalViewPr>
  <p:slideViewPr>
    <p:cSldViewPr snapToObjects="1">
      <p:cViewPr varScale="1">
        <p:scale>
          <a:sx n="70" d="100"/>
          <a:sy n="70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62513366384803"/>
          <c:y val="5.8365479346605416E-2"/>
          <c:w val="0.69864963060173335"/>
          <c:h val="0.5943926187642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PLESSI</c:v>
                </c:pt>
              </c:strCache>
            </c:strRef>
          </c:tx>
          <c:invertIfNegative val="0"/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Foglio1!$B$2:$B$16</c:f>
              <c:numCache>
                <c:formatCode>0%</c:formatCode>
                <c:ptCount val="15"/>
                <c:pt idx="0">
                  <c:v>0.86</c:v>
                </c:pt>
                <c:pt idx="1">
                  <c:v>0.8</c:v>
                </c:pt>
                <c:pt idx="2">
                  <c:v>0.8</c:v>
                </c:pt>
                <c:pt idx="3">
                  <c:v>0.69</c:v>
                </c:pt>
                <c:pt idx="4">
                  <c:v>0.32</c:v>
                </c:pt>
                <c:pt idx="5">
                  <c:v>0.8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ISTITUTO</c:v>
                </c:pt>
              </c:strCache>
            </c:strRef>
          </c:tx>
          <c:invertIfNegative val="0"/>
          <c:cat>
            <c:strRef>
              <c:f>Foglio1!$A$2:$A$16</c:f>
              <c:strCache>
                <c:ptCount val="15"/>
                <c:pt idx="0">
                  <c:v>EUPILIO</c:v>
                </c:pt>
                <c:pt idx="1">
                  <c:v>LONGONE</c:v>
                </c:pt>
                <c:pt idx="2">
                  <c:v>PUSIANO</c:v>
                </c:pt>
                <c:pt idx="3">
                  <c:v>PROSERPIO</c:v>
                </c:pt>
                <c:pt idx="4">
                  <c:v>EUPILIO SEC</c:v>
                </c:pt>
                <c:pt idx="5">
                  <c:v>PUSIANO SEC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strCache>
            </c:strRef>
          </c:cat>
          <c:val>
            <c:numRef>
              <c:f>Foglio1!$C$2:$C$16</c:f>
              <c:numCache>
                <c:formatCode>General</c:formatCode>
                <c:ptCount val="15"/>
                <c:pt idx="11" formatCode="0%">
                  <c:v>0.45</c:v>
                </c:pt>
                <c:pt idx="12" formatCode="0%">
                  <c:v>0.63</c:v>
                </c:pt>
                <c:pt idx="13" formatCode="0%">
                  <c:v>0.66</c:v>
                </c:pt>
                <c:pt idx="14" formatCode="0%">
                  <c:v>0.71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38081456"/>
        <c:axId val="-738084176"/>
      </c:barChart>
      <c:catAx>
        <c:axId val="-738081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738084176"/>
        <c:crosses val="autoZero"/>
        <c:auto val="1"/>
        <c:lblAlgn val="ctr"/>
        <c:lblOffset val="100"/>
        <c:noMultiLvlLbl val="0"/>
      </c:catAx>
      <c:valAx>
        <c:axId val="-738084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7380814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35"/>
          <c:dLbls>
            <c:dLbl>
              <c:idx val="0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6"/>
                <c:pt idx="0">
                  <c:v>programm. Collegiale</c:v>
                </c:pt>
                <c:pt idx="1">
                  <c:v>contratto fam-scuola</c:v>
                </c:pt>
                <c:pt idx="2">
                  <c:v>utilizzo risorse umane</c:v>
                </c:pt>
                <c:pt idx="3">
                  <c:v>azione didattica</c:v>
                </c:pt>
                <c:pt idx="4">
                  <c:v>scambio materiali</c:v>
                </c:pt>
                <c:pt idx="5">
                  <c:v>rapporto con dirigente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0.1</c:v>
                </c:pt>
                <c:pt idx="1">
                  <c:v>0.24</c:v>
                </c:pt>
                <c:pt idx="2">
                  <c:v>0.25</c:v>
                </c:pt>
                <c:pt idx="3">
                  <c:v>0.22</c:v>
                </c:pt>
                <c:pt idx="4">
                  <c:v>0.12</c:v>
                </c:pt>
                <c:pt idx="5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41</c:v>
                </c:pt>
                <c:pt idx="3">
                  <c:v>41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38080368"/>
        <c:axId val="-738087440"/>
      </c:barChart>
      <c:catAx>
        <c:axId val="-7380803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-738087440"/>
        <c:crosses val="autoZero"/>
        <c:auto val="1"/>
        <c:lblAlgn val="ctr"/>
        <c:lblOffset val="100"/>
        <c:noMultiLvlLbl val="0"/>
      </c:catAx>
      <c:valAx>
        <c:axId val="-7380874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738080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MENSA</c:v>
                </c:pt>
              </c:strCache>
            </c:strRef>
          </c:tx>
          <c:invertIfNegative val="0"/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8</c:v>
                </c:pt>
                <c:pt idx="1">
                  <c:v>13</c:v>
                </c:pt>
                <c:pt idx="2">
                  <c:v>27</c:v>
                </c:pt>
                <c:pt idx="3">
                  <c:v>37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PRE/POST SCUOLA</c:v>
                </c:pt>
              </c:strCache>
            </c:strRef>
          </c:tx>
          <c:invertIfNegative val="0"/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Foglio1!$C$2:$C$6</c:f>
              <c:numCache>
                <c:formatCode>General</c:formatCode>
                <c:ptCount val="5"/>
                <c:pt idx="0">
                  <c:v>4</c:v>
                </c:pt>
                <c:pt idx="1">
                  <c:v>9</c:v>
                </c:pt>
                <c:pt idx="2">
                  <c:v>33</c:v>
                </c:pt>
                <c:pt idx="3">
                  <c:v>42</c:v>
                </c:pt>
                <c:pt idx="4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38073840"/>
        <c:axId val="-738079280"/>
      </c:barChart>
      <c:catAx>
        <c:axId val="-738073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738079280"/>
        <c:crosses val="autoZero"/>
        <c:auto val="1"/>
        <c:lblAlgn val="ctr"/>
        <c:lblOffset val="100"/>
        <c:noMultiLvlLbl val="0"/>
      </c:catAx>
      <c:valAx>
        <c:axId val="-738079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7380738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percentuale</c:v>
                </c:pt>
              </c:strCache>
            </c:strRef>
          </c:tx>
          <c:explosion val="25"/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  <c:spPr>
              <a:solidFill>
                <a:srgbClr val="92D050"/>
              </a:solidFill>
            </c:spPr>
          </c:dPt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2060"/>
                    </a:solidFill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Foglio1!$A$2:$A$7</c:f>
              <c:strCache>
                <c:ptCount val="5"/>
                <c:pt idx="0">
                  <c:v>NON SUFF</c:v>
                </c:pt>
                <c:pt idx="1">
                  <c:v>SUFFICIENTE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0.06</c:v>
                </c:pt>
                <c:pt idx="2">
                  <c:v>0.18</c:v>
                </c:pt>
                <c:pt idx="3">
                  <c:v>0.4</c:v>
                </c:pt>
                <c:pt idx="4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5"/>
        <c:delete val="1"/>
      </c:legendEntry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820841839214552E-2"/>
          <c:y val="4.4861391929187248E-2"/>
          <c:w val="0.73947737435598337"/>
          <c:h val="0.53981859772163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NON SUFF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Foglio1!$B$2:$B$7</c:f>
              <c:numCache>
                <c:formatCode>0%</c:formatCode>
                <c:ptCount val="6"/>
                <c:pt idx="0">
                  <c:v>0</c:v>
                </c:pt>
                <c:pt idx="1">
                  <c:v>0.11</c:v>
                </c:pt>
                <c:pt idx="2">
                  <c:v>0.17</c:v>
                </c:pt>
                <c:pt idx="3">
                  <c:v>0.13</c:v>
                </c:pt>
                <c:pt idx="4">
                  <c:v>0.25</c:v>
                </c:pt>
                <c:pt idx="5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SUFFICIENTE</c:v>
                </c:pt>
              </c:strCache>
            </c:strRef>
          </c:tx>
          <c:invertIfNegative val="0"/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Foglio1!$C$2:$C$7</c:f>
              <c:numCache>
                <c:formatCode>0%</c:formatCode>
                <c:ptCount val="6"/>
                <c:pt idx="0">
                  <c:v>0</c:v>
                </c:pt>
                <c:pt idx="1">
                  <c:v>0.22</c:v>
                </c:pt>
                <c:pt idx="2">
                  <c:v>0.08</c:v>
                </c:pt>
                <c:pt idx="3">
                  <c:v>0</c:v>
                </c:pt>
                <c:pt idx="4">
                  <c:v>0.13</c:v>
                </c:pt>
                <c:pt idx="5">
                  <c:v>0.38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DISCRETO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Foglio1!$D$2:$D$7</c:f>
              <c:numCache>
                <c:formatCode>0%</c:formatCode>
                <c:ptCount val="6"/>
                <c:pt idx="0">
                  <c:v>0</c:v>
                </c:pt>
                <c:pt idx="1">
                  <c:v>0.22</c:v>
                </c:pt>
                <c:pt idx="2">
                  <c:v>0.17</c:v>
                </c:pt>
                <c:pt idx="3">
                  <c:v>0.75</c:v>
                </c:pt>
                <c:pt idx="4">
                  <c:v>0.13</c:v>
                </c:pt>
                <c:pt idx="5">
                  <c:v>0.38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BUONO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Foglio1!$E$2:$E$7</c:f>
              <c:numCache>
                <c:formatCode>0%</c:formatCode>
                <c:ptCount val="6"/>
                <c:pt idx="0">
                  <c:v>0.5</c:v>
                </c:pt>
                <c:pt idx="1">
                  <c:v>0.44</c:v>
                </c:pt>
                <c:pt idx="2">
                  <c:v>0.33</c:v>
                </c:pt>
                <c:pt idx="3">
                  <c:v>0</c:v>
                </c:pt>
                <c:pt idx="4">
                  <c:v>0.5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OTTIMO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2060"/>
              </a:solidFill>
            </a:ln>
          </c:spPr>
          <c:invertIfNegative val="0"/>
          <c:cat>
            <c:strRef>
              <c:f>Foglio1!$A$2:$A$7</c:f>
              <c:strCache>
                <c:ptCount val="6"/>
                <c:pt idx="0">
                  <c:v>LONGONE</c:v>
                </c:pt>
                <c:pt idx="1">
                  <c:v>PROSERPIO</c:v>
                </c:pt>
                <c:pt idx="2">
                  <c:v>EUPILIO PRI</c:v>
                </c:pt>
                <c:pt idx="3">
                  <c:v>PUSIANO PRI</c:v>
                </c:pt>
                <c:pt idx="4">
                  <c:v>EUPILIO SEC</c:v>
                </c:pt>
                <c:pt idx="5">
                  <c:v>PUSIANO SEC</c:v>
                </c:pt>
              </c:strCache>
            </c:strRef>
          </c:cat>
          <c:val>
            <c:numRef>
              <c:f>Foglio1!$F$2:$F$7</c:f>
              <c:numCache>
                <c:formatCode>0%</c:formatCode>
                <c:ptCount val="6"/>
                <c:pt idx="0">
                  <c:v>0.5</c:v>
                </c:pt>
                <c:pt idx="1">
                  <c:v>0</c:v>
                </c:pt>
                <c:pt idx="2">
                  <c:v>0.25</c:v>
                </c:pt>
                <c:pt idx="3">
                  <c:v>0.13</c:v>
                </c:pt>
                <c:pt idx="4">
                  <c:v>0</c:v>
                </c:pt>
                <c:pt idx="5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38075472"/>
        <c:axId val="-738074928"/>
      </c:barChart>
      <c:catAx>
        <c:axId val="-738075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738074928"/>
        <c:crosses val="autoZero"/>
        <c:auto val="1"/>
        <c:lblAlgn val="ctr"/>
        <c:lblOffset val="100"/>
        <c:noMultiLvlLbl val="0"/>
      </c:catAx>
      <c:valAx>
        <c:axId val="-738074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738075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86611742976577"/>
          <c:y val="0.60834655519720338"/>
          <c:w val="0.18329870224555264"/>
          <c:h val="0.389409944358802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99540682414698"/>
          <c:y val="3.9249326607398251E-2"/>
          <c:w val="0.62426910177894435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rgbClr val="003192"/>
                    </a:solidFill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Foglio1!$A$2:$A$6</c:f>
              <c:strCache>
                <c:ptCount val="5"/>
                <c:pt idx="0">
                  <c:v>non suff</c:v>
                </c:pt>
                <c:pt idx="1">
                  <c:v>sufficiente</c:v>
                </c:pt>
                <c:pt idx="2">
                  <c:v>discreto</c:v>
                </c:pt>
                <c:pt idx="3">
                  <c:v>buono</c:v>
                </c:pt>
                <c:pt idx="4">
                  <c:v>ottimo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0.03</c:v>
                </c:pt>
                <c:pt idx="1">
                  <c:v>0.16</c:v>
                </c:pt>
                <c:pt idx="2">
                  <c:v>0.3</c:v>
                </c:pt>
                <c:pt idx="3">
                  <c:v>0.45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561248384"/>
        <c:axId val="-561245664"/>
      </c:barChart>
      <c:catAx>
        <c:axId val="-561248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561245664"/>
        <c:crosses val="autoZero"/>
        <c:auto val="1"/>
        <c:lblAlgn val="ctr"/>
        <c:lblOffset val="100"/>
        <c:noMultiLvlLbl val="0"/>
      </c:catAx>
      <c:valAx>
        <c:axId val="-5612456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561248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EC24E-798D-1844-9F3D-D74C7FEC5038}" type="datetimeFigureOut">
              <a:rPr lang="it-IT" smtClean="0"/>
              <a:pPr/>
              <a:t>06/09/2015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F99-EE83-6841-842D-338FC2DF71D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Questionario docenti</a:t>
            </a:r>
            <a:endParaRPr lang="it-IT" sz="6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AUTOVALUTAZIONE 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ANNO SCOLASTICO 2014/2015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2673" y="274638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ORARI COLLOQUI CON GENITORI</a:t>
            </a:r>
            <a:endParaRPr lang="it-IT" sz="28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3580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5276" y="2571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6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GESTIONE ORE SUPPLENZA</a:t>
            </a:r>
            <a: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it-IT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 A DISCAPITO DI PROGETTI E COMPRESENZE</a:t>
            </a:r>
            <a:b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2200" cap="all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- AVVISARE I RAGAZZI O/E L’INSEGNANTE INTERESSATI</a:t>
            </a:r>
            <a:endParaRPr lang="it-IT" sz="2200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021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Clima all’interno dei Consigli di classe/Interclasse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8859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SCHEDE RICONSEGNATE NEI SINGOLI PLESSI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1386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TEMI DEL QUESTIONARIO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SITO E MULTIMEDIALITA’</a:t>
            </a:r>
          </a:p>
          <a:p>
            <a:r>
              <a:rPr lang="it-IT" dirty="0" smtClean="0"/>
              <a:t>POF</a:t>
            </a:r>
          </a:p>
          <a:p>
            <a:r>
              <a:rPr lang="it-IT" dirty="0" smtClean="0"/>
              <a:t>AGGIORNAMENTO</a:t>
            </a:r>
          </a:p>
          <a:p>
            <a:r>
              <a:rPr lang="it-IT" dirty="0" smtClean="0"/>
              <a:t>COLLOQUI GENITORI/RAPPORTI FAMIGLIE</a:t>
            </a:r>
          </a:p>
          <a:p>
            <a:r>
              <a:rPr lang="it-IT" dirty="0" smtClean="0"/>
              <a:t>SERVIZI VARI  SEGRETERIA-FOTOCOPIE-EVACUAZIONE</a:t>
            </a:r>
          </a:p>
          <a:p>
            <a:r>
              <a:rPr lang="it-IT" dirty="0" smtClean="0"/>
              <a:t>USCITE</a:t>
            </a:r>
          </a:p>
          <a:p>
            <a:r>
              <a:rPr lang="it-IT" dirty="0" smtClean="0"/>
              <a:t>SUPPLENZE</a:t>
            </a:r>
          </a:p>
          <a:p>
            <a:r>
              <a:rPr lang="it-IT" dirty="0" smtClean="0"/>
              <a:t>INTERVALLI (MENSA, PRE/POST SCUOLA ECC)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339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ARGOMENTI PIU’ INTERESSANTI O URGENTI PER MIGLIORARE IL SERVIZIO</a:t>
            </a:r>
            <a:br>
              <a:rPr lang="it-IT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it-IT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221840"/>
              </p:ext>
            </p:extLst>
          </p:nvPr>
        </p:nvGraphicFramePr>
        <p:xfrm>
          <a:off x="381000" y="19812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tangolo 2"/>
          <p:cNvSpPr/>
          <p:nvPr/>
        </p:nvSpPr>
        <p:spPr>
          <a:xfrm>
            <a:off x="292106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 anchor="t">
            <a:normAutofit/>
          </a:bodyPr>
          <a:lstStyle/>
          <a:p>
            <a:r>
              <a:rPr lang="it-IT" sz="3200" dirty="0" smtClean="0"/>
              <a:t>OCCASIONI PER DISCUTERE DEL POF</a:t>
            </a:r>
            <a:br>
              <a:rPr lang="it-IT" sz="3200" dirty="0" smtClean="0"/>
            </a:br>
            <a:r>
              <a:rPr lang="it-IT" sz="1600" dirty="0" smtClean="0"/>
              <a:t>SAREBBE NECESSARIO UN INCONTRO COLLEGIALE E I TEMPI SONO TROPPO RISTRETTI PER DISCUTERNE</a:t>
            </a:r>
            <a:endParaRPr lang="it-IT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6786470"/>
              </p:ext>
            </p:extLst>
          </p:nvPr>
        </p:nvGraphicFramePr>
        <p:xfrm>
          <a:off x="457200" y="1844824"/>
          <a:ext cx="8229600" cy="39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74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AREA TECNOLOGIE MULTIMEDIALI E SITO SCUOLA</a:t>
            </a:r>
            <a:endParaRPr lang="it-IT" sz="28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0830652"/>
              </p:ext>
            </p:extLst>
          </p:nvPr>
        </p:nvGraphicFramePr>
        <p:xfrm>
          <a:off x="381001" y="1447800"/>
          <a:ext cx="8305799" cy="3700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8482"/>
                <a:gridCol w="1408906"/>
                <a:gridCol w="1440606"/>
                <a:gridCol w="1483516"/>
                <a:gridCol w="779542"/>
                <a:gridCol w="1204747"/>
              </a:tblGrid>
              <a:tr h="757064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 A SETTIMANA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AL MESE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UNA VOLTA A QUADRIM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ALTRO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NON RISPONDE</a:t>
                      </a:r>
                      <a:endParaRPr lang="it-IT" sz="1600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COLLEGAMENTO AL SITO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41 %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51%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0%</a:t>
                      </a:r>
                      <a:endParaRPr lang="it-IT" sz="2800" b="1" dirty="0"/>
                    </a:p>
                  </a:txBody>
                  <a:tcPr anchor="ctr"/>
                </a:tc>
              </a:tr>
              <a:tr h="896723">
                <a:tc>
                  <a:txBody>
                    <a:bodyPr/>
                    <a:lstStyle/>
                    <a:p>
                      <a:endParaRPr lang="it-IT" sz="18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INSERIRE</a:t>
                      </a:r>
                      <a:r>
                        <a:rPr lang="it-IT" sz="1600" b="1" baseline="0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VOTI  IN MASTERCOM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CIRCOLARI E DOCUMENTI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INFORMARSI</a:t>
                      </a:r>
                      <a:r>
                        <a:rPr lang="it-IT" sz="1600" b="1" baseline="0" dirty="0" smtClean="0">
                          <a:solidFill>
                            <a:schemeClr val="tx1"/>
                          </a:solidFill>
                        </a:rPr>
                        <a:t> SU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</a:rPr>
                        <a:t> ATTIVITA’ DELL’ISTITUTO</a:t>
                      </a:r>
                      <a:endParaRPr lang="it-IT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66110"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MOTIVAZIONE </a:t>
                      </a:r>
                      <a:r>
                        <a:rPr lang="it-IT" sz="1600" b="1" smtClean="0"/>
                        <a:t>DEL COLLEGAMENTO</a:t>
                      </a:r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43%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37%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19%</a:t>
                      </a:r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b="1" dirty="0" smtClean="0"/>
                        <a:t>1%</a:t>
                      </a:r>
                      <a:endParaRPr lang="it-IT" sz="2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3923928" y="2060848"/>
            <a:ext cx="1224136" cy="1152128"/>
          </a:xfrm>
          <a:prstGeom prst="ellipse">
            <a:avLst/>
          </a:prstGeom>
          <a:noFill/>
          <a:ln w="76200">
            <a:solidFill>
              <a:srgbClr val="003CB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70C0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2627784" y="4149080"/>
            <a:ext cx="2376264" cy="108012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FUNZIONALITA’ SITO E</a:t>
            </a:r>
            <a:b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it-IT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FRUIZIONE STRUMENTI MULTIMEDIALI</a:t>
            </a:r>
            <a:endParaRPr lang="it-IT" sz="36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6440966"/>
              </p:ext>
            </p:extLst>
          </p:nvPr>
        </p:nvGraphicFramePr>
        <p:xfrm>
          <a:off x="427112" y="1455739"/>
          <a:ext cx="8229600" cy="50898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1325189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Il sito internet è funzionale alle esigenze degli utenti-docenti ?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59% ha attribuito una valutazione medio-alta</a:t>
                      </a:r>
                      <a:endParaRPr lang="it-IT" sz="2800" dirty="0"/>
                    </a:p>
                  </a:txBody>
                  <a:tcPr/>
                </a:tc>
              </a:tr>
              <a:tr h="892716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0000"/>
                          </a:solidFill>
                        </a:rPr>
                        <a:t>Fruizione strumenti multimediali</a:t>
                      </a:r>
                      <a:endParaRPr lang="it-I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2800" dirty="0"/>
                    </a:p>
                  </a:txBody>
                  <a:tcPr/>
                </a:tc>
              </a:tr>
              <a:tr h="512047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Non</a:t>
                      </a:r>
                      <a:r>
                        <a:rPr lang="it-IT" sz="2800" b="1" baseline="0" dirty="0" smtClean="0"/>
                        <a:t> sufficiente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baseline="0" dirty="0" smtClean="0"/>
                        <a:t>  23 </a:t>
                      </a:r>
                      <a:r>
                        <a:rPr lang="it-IT" sz="2800" dirty="0" smtClean="0"/>
                        <a:t>%  </a:t>
                      </a:r>
                      <a:r>
                        <a:rPr lang="it-IT" sz="1600" dirty="0" smtClean="0"/>
                        <a:t>(alto primaria Pusiano ed Eupilio)</a:t>
                      </a:r>
                      <a:endParaRPr lang="it-IT" sz="16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sufficiente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18</a:t>
                      </a:r>
                      <a:r>
                        <a:rPr lang="it-IT" sz="2800" baseline="0" dirty="0" smtClean="0"/>
                        <a:t> </a:t>
                      </a:r>
                      <a:r>
                        <a:rPr lang="it-IT" sz="2800" dirty="0" smtClean="0"/>
                        <a:t>%  </a:t>
                      </a:r>
                      <a:r>
                        <a:rPr lang="it-IT" sz="1600" dirty="0" smtClean="0"/>
                        <a:t>(alto primaria Pusiano ed Eupilio)</a:t>
                      </a:r>
                      <a:endParaRPr lang="it-IT" sz="16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discreto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37%</a:t>
                      </a:r>
                      <a:endParaRPr lang="it-IT" sz="28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buono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18%</a:t>
                      </a:r>
                      <a:endParaRPr lang="it-IT" sz="2800" dirty="0"/>
                    </a:p>
                  </a:txBody>
                  <a:tcPr/>
                </a:tc>
              </a:tr>
              <a:tr h="563812">
                <a:tc>
                  <a:txBody>
                    <a:bodyPr/>
                    <a:lstStyle/>
                    <a:p>
                      <a:r>
                        <a:rPr lang="it-IT" sz="2800" b="1" dirty="0" smtClean="0"/>
                        <a:t>ottimo</a:t>
                      </a:r>
                      <a:endParaRPr lang="it-IT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    4%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e 2"/>
          <p:cNvSpPr/>
          <p:nvPr/>
        </p:nvSpPr>
        <p:spPr>
          <a:xfrm>
            <a:off x="4466332" y="3645024"/>
            <a:ext cx="1368152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>ESIGENZE URGENTI DOMANDA 6</a:t>
            </a:r>
            <a:br>
              <a:rPr lang="it-IT" sz="3600" dirty="0" smtClean="0"/>
            </a:br>
            <a:r>
              <a:rPr lang="it-IT" sz="3600" dirty="0" smtClean="0"/>
              <a:t>RELATIVA A STRUMENTI MULTIMEDIALI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 </a:t>
            </a:r>
            <a:r>
              <a:rPr lang="it-IT" dirty="0" err="1" smtClean="0"/>
              <a:t>Lim</a:t>
            </a:r>
            <a:r>
              <a:rPr lang="it-IT" dirty="0" smtClean="0"/>
              <a:t> funzionanti in tutte le aule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maggior numero stampanti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minima scorta inchiostro stampanti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scorta lampade LIM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connessione internet più costante</a:t>
            </a:r>
          </a:p>
          <a:p>
            <a:pPr marL="0" indent="0">
              <a:buNone/>
            </a:pPr>
            <a:r>
              <a:rPr lang="it-IT" dirty="0" smtClean="0"/>
              <a:t>PROBLEMA LETTURA/FIRMA CIRCOLARI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inoltrare le circolari su posta personale…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769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CRITICITA’ SU GESTIONE MENSA E PRE/POST SCUOLA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TROPPE ADESIONI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VERIFICARE REALE BISOGNO DELLA FAMIGLIA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 smtClean="0"/>
              <a:t>SORVEGLIANZA CON PERSONE QUALIFICATE</a:t>
            </a:r>
            <a:endParaRPr lang="it-IT" dirty="0"/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769006473"/>
              </p:ext>
            </p:extLst>
          </p:nvPr>
        </p:nvGraphicFramePr>
        <p:xfrm>
          <a:off x="457200" y="3501008"/>
          <a:ext cx="793122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46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240</Words>
  <Application>Microsoft Office PowerPoint</Application>
  <PresentationFormat>Presentazione su schermo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Tema di Office</vt:lpstr>
      <vt:lpstr>Questionario docenti</vt:lpstr>
      <vt:lpstr>SCHEDE RICONSEGNATE NEI SINGOLI PLESSI</vt:lpstr>
      <vt:lpstr>TEMI DEL QUESTIONARIO</vt:lpstr>
      <vt:lpstr>ARGOMENTI PIU’ INTERESSANTI O URGENTI PER MIGLIORARE IL SERVIZIO </vt:lpstr>
      <vt:lpstr>OCCASIONI PER DISCUTERE DEL POF SAREBBE NECESSARIO UN INCONTRO COLLEGIALE E I TEMPI SONO TROPPO RISTRETTI PER DISCUTERNE</vt:lpstr>
      <vt:lpstr>AREA TECNOLOGIE MULTIMEDIALI E SITO SCUOLA</vt:lpstr>
      <vt:lpstr>FUNZIONALITA’ SITO E FRUIZIONE STRUMENTI MULTIMEDIALI</vt:lpstr>
      <vt:lpstr>ESIGENZE URGENTI DOMANDA 6 RELATIVA A STRUMENTI MULTIMEDIALI</vt:lpstr>
      <vt:lpstr>CRITICITA’ SU GESTIONE MENSA E PRE/POST SCUOLA</vt:lpstr>
      <vt:lpstr>ORARI COLLOQUI CON GENITORI</vt:lpstr>
      <vt:lpstr>GESTIONE ORE SUPPLENZA - A DISCAPITO DI PROGETTI E COMPRESENZE - AVVISARE I RAGAZZI O/E L’INSEGNANTE INTERESSATI</vt:lpstr>
      <vt:lpstr>Clima all’interno dei Consigli di classe/Interclasse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Questionario genitori</dc:title>
  <dc:creator>Gianluca P</dc:creator>
  <cp:lastModifiedBy>Mamy</cp:lastModifiedBy>
  <cp:revision>82</cp:revision>
  <dcterms:created xsi:type="dcterms:W3CDTF">2013-09-07T06:10:10Z</dcterms:created>
  <dcterms:modified xsi:type="dcterms:W3CDTF">2015-09-06T09:11:48Z</dcterms:modified>
</cp:coreProperties>
</file>