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rawings/drawing1.xml" ContentType="application/vnd.openxmlformats-officedocument.drawingml.chartshapes+xml"/>
  <Override PartName="/ppt/drawings/drawing2.xml" ContentType="application/vnd.openxmlformats-officedocument.drawingml.chartshap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8"/>
  </p:notesMasterIdLst>
  <p:sldIdLst>
    <p:sldId id="256" r:id="rId2"/>
    <p:sldId id="274" r:id="rId3"/>
    <p:sldId id="276" r:id="rId4"/>
    <p:sldId id="259" r:id="rId5"/>
    <p:sldId id="266" r:id="rId6"/>
    <p:sldId id="275" r:id="rId7"/>
  </p:sldIdLst>
  <p:sldSz cx="9144000" cy="6858000" type="screen4x3"/>
  <p:notesSz cx="6858000" cy="9144000"/>
  <p:defaultTextStyle>
    <a:defPPr>
      <a:defRPr lang="it-I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1E71CC"/>
    <a:srgbClr val="3084E0"/>
    <a:srgbClr val="061628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Stile medio 1 - Color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9DCAF9ED-07DC-4A11-8D7F-57B35C25682E}" styleName="Stile medio 1 - Colore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8A107856-5554-42FB-B03E-39F5DBC370BA}" styleName="Stile medio 4 - Colore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7209" autoAdjust="0"/>
    <p:restoredTop sz="94660"/>
  </p:normalViewPr>
  <p:slideViewPr>
    <p:cSldViewPr snapToObjects="1">
      <p:cViewPr varScale="1">
        <p:scale>
          <a:sx n="38" d="100"/>
          <a:sy n="38" d="100"/>
        </p:scale>
        <p:origin x="-136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Foglio_di_lavoro_di_Microsoft_Office_Excel1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Foglio_di_lavoro_di_Microsoft_Office_Excel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it-IT"/>
  <c:style val="18"/>
  <c:chart>
    <c:plotArea>
      <c:layout>
        <c:manualLayout>
          <c:layoutTarget val="inner"/>
          <c:xMode val="edge"/>
          <c:yMode val="edge"/>
          <c:x val="8.8450471468844202E-2"/>
          <c:y val="5.8891555233659673E-2"/>
          <c:w val="0.72145280451054739"/>
          <c:h val="0.84317326500459688"/>
        </c:manualLayout>
      </c:layout>
      <c:barChart>
        <c:barDir val="col"/>
        <c:grouping val="clustered"/>
        <c:ser>
          <c:idx val="0"/>
          <c:order val="0"/>
          <c:tx>
            <c:strRef>
              <c:f>Foglio1!$B$1</c:f>
              <c:strCache>
                <c:ptCount val="1"/>
                <c:pt idx="0">
                  <c:v>cinque</c:v>
                </c:pt>
              </c:strCache>
            </c:strRef>
          </c:tx>
          <c:spPr>
            <a:solidFill>
              <a:schemeClr val="bg1"/>
            </a:solidFill>
          </c:spPr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Foglio1!$B$2:$B$6</c:f>
              <c:numCache>
                <c:formatCode>0%</c:formatCode>
                <c:ptCount val="5"/>
                <c:pt idx="0">
                  <c:v>3.0000000000000006E-2</c:v>
                </c:pt>
                <c:pt idx="1">
                  <c:v>0</c:v>
                </c:pt>
                <c:pt idx="2">
                  <c:v>4.0000000000000008E-2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sei</c:v>
                </c:pt>
              </c:strCache>
            </c:strRef>
          </c:tx>
          <c:spPr>
            <a:solidFill>
              <a:schemeClr val="accent6">
                <a:lumMod val="60000"/>
                <a:lumOff val="40000"/>
              </a:schemeClr>
            </a:solidFill>
          </c:spPr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Foglio1!$C$2:$C$6</c:f>
              <c:numCache>
                <c:formatCode>0%</c:formatCode>
                <c:ptCount val="5"/>
                <c:pt idx="0">
                  <c:v>0.24000000000000002</c:v>
                </c:pt>
                <c:pt idx="1">
                  <c:v>0.24000000000000002</c:v>
                </c:pt>
                <c:pt idx="2">
                  <c:v>0.17</c:v>
                </c:pt>
                <c:pt idx="3" formatCode="0.00%">
                  <c:v>0.16200000000000003</c:v>
                </c:pt>
                <c:pt idx="4">
                  <c:v>0.24000000000000002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sette</c:v>
                </c:pt>
              </c:strCache>
            </c:strRef>
          </c:tx>
          <c:spPr>
            <a:solidFill>
              <a:srgbClr val="92D050"/>
            </a:solidFill>
          </c:spPr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Foglio1!$D$2:$D$6</c:f>
              <c:numCache>
                <c:formatCode>0%</c:formatCode>
                <c:ptCount val="5"/>
                <c:pt idx="0">
                  <c:v>0.29000000000000004</c:v>
                </c:pt>
                <c:pt idx="1">
                  <c:v>0.29000000000000004</c:v>
                </c:pt>
                <c:pt idx="2">
                  <c:v>0.33000000000000007</c:v>
                </c:pt>
                <c:pt idx="3" formatCode="0.00%">
                  <c:v>0.2970000000000001</c:v>
                </c:pt>
                <c:pt idx="4">
                  <c:v>0.28000000000000008</c:v>
                </c:pt>
              </c:numCache>
            </c:numRef>
          </c:val>
        </c:ser>
        <c:ser>
          <c:idx val="3"/>
          <c:order val="3"/>
          <c:tx>
            <c:strRef>
              <c:f>Foglio1!$E$1</c:f>
              <c:strCache>
                <c:ptCount val="1"/>
                <c:pt idx="0">
                  <c:v>otto</c:v>
                </c:pt>
              </c:strCache>
            </c:strRef>
          </c:tx>
          <c:spPr>
            <a:solidFill>
              <a:srgbClr val="FFC000"/>
            </a:solidFill>
          </c:spPr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Foglio1!$E$2:$E$6</c:f>
              <c:numCache>
                <c:formatCode>0%</c:formatCode>
                <c:ptCount val="5"/>
                <c:pt idx="0">
                  <c:v>0.2</c:v>
                </c:pt>
                <c:pt idx="1">
                  <c:v>0.23</c:v>
                </c:pt>
                <c:pt idx="2">
                  <c:v>0.35000000000000003</c:v>
                </c:pt>
                <c:pt idx="3" formatCode="0.00%">
                  <c:v>0.2970000000000001</c:v>
                </c:pt>
                <c:pt idx="4">
                  <c:v>0.23</c:v>
                </c:pt>
              </c:numCache>
            </c:numRef>
          </c:val>
        </c:ser>
        <c:ser>
          <c:idx val="4"/>
          <c:order val="4"/>
          <c:tx>
            <c:strRef>
              <c:f>Foglio1!$F$1</c:f>
              <c:strCache>
                <c:ptCount val="1"/>
                <c:pt idx="0">
                  <c:v>nove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</c:spPr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Foglio1!$F$2:$F$6</c:f>
              <c:numCache>
                <c:formatCode>0%</c:formatCode>
                <c:ptCount val="5"/>
                <c:pt idx="0">
                  <c:v>0.15000000000000002</c:v>
                </c:pt>
                <c:pt idx="1">
                  <c:v>0.14000000000000001</c:v>
                </c:pt>
                <c:pt idx="2">
                  <c:v>0.14000000000000001</c:v>
                </c:pt>
                <c:pt idx="3" formatCode="0.00%">
                  <c:v>0.17200000000000001</c:v>
                </c:pt>
                <c:pt idx="4">
                  <c:v>0.19000000000000003</c:v>
                </c:pt>
              </c:numCache>
            </c:numRef>
          </c:val>
        </c:ser>
        <c:ser>
          <c:idx val="5"/>
          <c:order val="5"/>
          <c:tx>
            <c:strRef>
              <c:f>Foglio1!$G$1</c:f>
              <c:strCache>
                <c:ptCount val="1"/>
                <c:pt idx="0">
                  <c:v>dieci</c:v>
                </c:pt>
              </c:strCache>
            </c:strRef>
          </c:tx>
          <c:spPr>
            <a:solidFill>
              <a:srgbClr val="0000FF"/>
            </a:solidFill>
          </c:spPr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Foglio1!$G$2:$G$6</c:f>
              <c:numCache>
                <c:formatCode>0%</c:formatCode>
                <c:ptCount val="5"/>
                <c:pt idx="0">
                  <c:v>3.0000000000000006E-2</c:v>
                </c:pt>
                <c:pt idx="1">
                  <c:v>4.0000000000000008E-2</c:v>
                </c:pt>
                <c:pt idx="2">
                  <c:v>2.0000000000000004E-2</c:v>
                </c:pt>
                <c:pt idx="3" formatCode="0.00%">
                  <c:v>5.4000000000000006E-2</c:v>
                </c:pt>
                <c:pt idx="4">
                  <c:v>6.0000000000000012E-2</c:v>
                </c:pt>
              </c:numCache>
            </c:numRef>
          </c:val>
        </c:ser>
        <c:ser>
          <c:idx val="6"/>
          <c:order val="6"/>
          <c:tx>
            <c:strRef>
              <c:f>Foglio1!$H$1</c:f>
              <c:strCache>
                <c:ptCount val="1"/>
                <c:pt idx="0">
                  <c:v>dieci e lode</c:v>
                </c:pt>
              </c:strCache>
            </c:strRef>
          </c:tx>
          <c:spPr>
            <a:solidFill>
              <a:srgbClr val="00B0F0"/>
            </a:solidFill>
          </c:spPr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Foglio1!$H$2:$H$6</c:f>
              <c:numCache>
                <c:formatCode>0%</c:formatCode>
                <c:ptCount val="5"/>
                <c:pt idx="0">
                  <c:v>3.0000000000000006E-2</c:v>
                </c:pt>
                <c:pt idx="1">
                  <c:v>3.0000000000000006E-2</c:v>
                </c:pt>
                <c:pt idx="2">
                  <c:v>1.0000000000000002E-2</c:v>
                </c:pt>
                <c:pt idx="3" formatCode="0.00%">
                  <c:v>1.8000000000000002E-2</c:v>
                </c:pt>
              </c:numCache>
            </c:numRef>
          </c:val>
        </c:ser>
        <c:dLbls/>
        <c:axId val="85526400"/>
        <c:axId val="85527936"/>
      </c:barChart>
      <c:catAx>
        <c:axId val="85526400"/>
        <c:scaling>
          <c:orientation val="minMax"/>
        </c:scaling>
        <c:axPos val="b"/>
        <c:numFmt formatCode="General" sourceLinked="0"/>
        <c:tickLblPos val="nextTo"/>
        <c:crossAx val="85527936"/>
        <c:crosses val="autoZero"/>
        <c:auto val="1"/>
        <c:lblAlgn val="ctr"/>
        <c:lblOffset val="100"/>
      </c:catAx>
      <c:valAx>
        <c:axId val="85527936"/>
        <c:scaling>
          <c:orientation val="minMax"/>
        </c:scaling>
        <c:axPos val="l"/>
        <c:majorGridlines/>
        <c:numFmt formatCode="0%" sourceLinked="1"/>
        <c:tickLblPos val="nextTo"/>
        <c:crossAx val="85526400"/>
        <c:crosses val="autoZero"/>
        <c:crossBetween val="between"/>
      </c:valAx>
    </c:plotArea>
    <c:legend>
      <c:legendPos val="r"/>
      <c:layout/>
    </c:legend>
    <c:plotVisOnly val="1"/>
    <c:dispBlanksAs val="gap"/>
  </c:chart>
  <c:txPr>
    <a:bodyPr/>
    <a:lstStyle/>
    <a:p>
      <a:pPr>
        <a:defRPr sz="1800"/>
      </a:pPr>
      <a:endParaRPr lang="it-IT"/>
    </a:p>
  </c:txPr>
  <c:externalData r:id="rId1"/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chart>
    <c:plotArea>
      <c:layout/>
      <c:barChart>
        <c:barDir val="col"/>
        <c:grouping val="clustered"/>
        <c:ser>
          <c:idx val="0"/>
          <c:order val="0"/>
          <c:tx>
            <c:strRef>
              <c:f>Foglio1!$B$1</c:f>
              <c:strCache>
                <c:ptCount val="1"/>
                <c:pt idx="0">
                  <c:v>QUATTRO</c:v>
                </c:pt>
              </c:strCache>
            </c:strRef>
          </c:tx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Foglio1!$B$2:$B$4</c:f>
              <c:numCache>
                <c:formatCode>General</c:formatCode>
                <c:ptCount val="3"/>
                <c:pt idx="0">
                  <c:v>2</c:v>
                </c:pt>
                <c:pt idx="1">
                  <c:v>0.9</c:v>
                </c:pt>
                <c:pt idx="2">
                  <c:v>1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CINQUE</c:v>
                </c:pt>
              </c:strCache>
            </c:strRef>
          </c:tx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Foglio1!$C$2:$C$4</c:f>
              <c:numCache>
                <c:formatCode>General</c:formatCode>
                <c:ptCount val="3"/>
                <c:pt idx="0">
                  <c:v>21</c:v>
                </c:pt>
                <c:pt idx="1">
                  <c:v>6.3</c:v>
                </c:pt>
                <c:pt idx="2">
                  <c:v>9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SEI</c:v>
                </c:pt>
              </c:strCache>
            </c:strRef>
          </c:tx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Foglio1!$D$2:$D$4</c:f>
              <c:numCache>
                <c:formatCode>General</c:formatCode>
                <c:ptCount val="3"/>
                <c:pt idx="0">
                  <c:v>25</c:v>
                </c:pt>
                <c:pt idx="1">
                  <c:v>13.5</c:v>
                </c:pt>
                <c:pt idx="2">
                  <c:v>14</c:v>
                </c:pt>
              </c:numCache>
            </c:numRef>
          </c:val>
        </c:ser>
        <c:ser>
          <c:idx val="3"/>
          <c:order val="3"/>
          <c:tx>
            <c:strRef>
              <c:f>Foglio1!$E$1</c:f>
              <c:strCache>
                <c:ptCount val="1"/>
                <c:pt idx="0">
                  <c:v>SETTE</c:v>
                </c:pt>
              </c:strCache>
            </c:strRef>
          </c:tx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Foglio1!$E$2:$E$4</c:f>
              <c:numCache>
                <c:formatCode>General</c:formatCode>
                <c:ptCount val="3"/>
                <c:pt idx="0">
                  <c:v>30</c:v>
                </c:pt>
                <c:pt idx="1">
                  <c:v>16.2</c:v>
                </c:pt>
                <c:pt idx="2">
                  <c:v>15</c:v>
                </c:pt>
              </c:numCache>
            </c:numRef>
          </c:val>
        </c:ser>
        <c:ser>
          <c:idx val="4"/>
          <c:order val="4"/>
          <c:tx>
            <c:strRef>
              <c:f>Foglio1!$F$1</c:f>
              <c:strCache>
                <c:ptCount val="1"/>
                <c:pt idx="0">
                  <c:v>OTTO</c:v>
                </c:pt>
              </c:strCache>
            </c:strRef>
          </c:tx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Foglio1!$F$2:$F$4</c:f>
              <c:numCache>
                <c:formatCode>General</c:formatCode>
                <c:ptCount val="3"/>
                <c:pt idx="0">
                  <c:v>18</c:v>
                </c:pt>
                <c:pt idx="1">
                  <c:v>24.3</c:v>
                </c:pt>
                <c:pt idx="2">
                  <c:v>18</c:v>
                </c:pt>
              </c:numCache>
            </c:numRef>
          </c:val>
        </c:ser>
        <c:ser>
          <c:idx val="5"/>
          <c:order val="5"/>
          <c:tx>
            <c:strRef>
              <c:f>Foglio1!$G$1</c:f>
              <c:strCache>
                <c:ptCount val="1"/>
                <c:pt idx="0">
                  <c:v>NOVE</c:v>
                </c:pt>
              </c:strCache>
            </c:strRef>
          </c:tx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Foglio1!$G$2:$G$4</c:f>
              <c:numCache>
                <c:formatCode>General</c:formatCode>
                <c:ptCount val="3"/>
                <c:pt idx="0">
                  <c:v>6</c:v>
                </c:pt>
                <c:pt idx="1">
                  <c:v>28</c:v>
                </c:pt>
                <c:pt idx="2">
                  <c:v>27</c:v>
                </c:pt>
              </c:numCache>
            </c:numRef>
          </c:val>
        </c:ser>
        <c:ser>
          <c:idx val="6"/>
          <c:order val="6"/>
          <c:tx>
            <c:strRef>
              <c:f>Foglio1!$H$1</c:f>
              <c:strCache>
                <c:ptCount val="1"/>
                <c:pt idx="0">
                  <c:v>DIECI</c:v>
                </c:pt>
              </c:strCache>
            </c:strRef>
          </c:tx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Foglio1!$H$2:$H$4</c:f>
              <c:numCache>
                <c:formatCode>General</c:formatCode>
                <c:ptCount val="3"/>
                <c:pt idx="0">
                  <c:v>1</c:v>
                </c:pt>
                <c:pt idx="1">
                  <c:v>10.8</c:v>
                </c:pt>
                <c:pt idx="2">
                  <c:v>16</c:v>
                </c:pt>
              </c:numCache>
            </c:numRef>
          </c:val>
        </c:ser>
        <c:dLbls/>
        <c:axId val="93498752"/>
        <c:axId val="93594752"/>
      </c:barChart>
      <c:catAx>
        <c:axId val="93498752"/>
        <c:scaling>
          <c:orientation val="minMax"/>
        </c:scaling>
        <c:axPos val="b"/>
        <c:numFmt formatCode="General" sourceLinked="1"/>
        <c:tickLblPos val="nextTo"/>
        <c:crossAx val="93594752"/>
        <c:crosses val="autoZero"/>
        <c:auto val="1"/>
        <c:lblAlgn val="ctr"/>
        <c:lblOffset val="100"/>
      </c:catAx>
      <c:valAx>
        <c:axId val="93594752"/>
        <c:scaling>
          <c:orientation val="minMax"/>
        </c:scaling>
        <c:axPos val="l"/>
        <c:majorGridlines/>
        <c:numFmt formatCode="General" sourceLinked="1"/>
        <c:tickLblPos val="nextTo"/>
        <c:crossAx val="93498752"/>
        <c:crosses val="autoZero"/>
        <c:crossBetween val="between"/>
      </c:valAx>
    </c:plotArea>
    <c:legend>
      <c:legendPos val="r"/>
      <c:layout/>
    </c:legend>
    <c:plotVisOnly val="1"/>
    <c:dispBlanksAs val="gap"/>
  </c:chart>
  <c:txPr>
    <a:bodyPr/>
    <a:lstStyle/>
    <a:p>
      <a:pPr>
        <a:defRPr sz="1800"/>
      </a:pPr>
      <a:endParaRPr lang="it-IT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0.56125</cdr:x>
      <cdr:y>0.40407</cdr:y>
    </cdr:from>
    <cdr:to>
      <cdr:x>0.70125</cdr:x>
      <cdr:y>0.54726</cdr:y>
    </cdr:to>
    <cdr:cxnSp macro="">
      <cdr:nvCxnSpPr>
        <cdr:cNvPr id="3" name="Connettore 2 2"/>
        <cdr:cNvCxnSpPr/>
      </cdr:nvCxnSpPr>
      <cdr:spPr>
        <a:xfrm xmlns:a="http://schemas.openxmlformats.org/drawingml/2006/main" flipV="1">
          <a:off x="4618856" y="1828800"/>
          <a:ext cx="1152128" cy="648072"/>
        </a:xfrm>
        <a:prstGeom xmlns:a="http://schemas.openxmlformats.org/drawingml/2006/main" prst="straightConnector1">
          <a:avLst/>
        </a:prstGeom>
        <a:ln xmlns:a="http://schemas.openxmlformats.org/drawingml/2006/main" w="57150">
          <a:solidFill>
            <a:schemeClr val="tx1">
              <a:lumMod val="95000"/>
            </a:schemeClr>
          </a:solidFill>
          <a:tailEnd type="triangle"/>
        </a:ln>
      </cdr:spPr>
      <cdr:style>
        <a:lnRef xmlns:a="http://schemas.openxmlformats.org/drawingml/2006/main" idx="2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1">
          <a:schemeClr val="accent1"/>
        </a:effectRef>
        <a:fontRef xmlns:a="http://schemas.openxmlformats.org/drawingml/2006/main" idx="minor">
          <a:schemeClr val="tx1"/>
        </a:fontRef>
      </cdr:style>
    </cdr:cxnSp>
  </cdr:relSizeAnchor>
  <cdr:relSizeAnchor xmlns:cdr="http://schemas.openxmlformats.org/drawingml/2006/chartDrawing">
    <cdr:from>
      <cdr:x>0.59625</cdr:x>
      <cdr:y>0.27679</cdr:y>
    </cdr:from>
    <cdr:to>
      <cdr:x>0.73625</cdr:x>
      <cdr:y>0.40407</cdr:y>
    </cdr:to>
    <cdr:cxnSp macro="">
      <cdr:nvCxnSpPr>
        <cdr:cNvPr id="5" name="Connettore 2 4"/>
        <cdr:cNvCxnSpPr/>
      </cdr:nvCxnSpPr>
      <cdr:spPr>
        <a:xfrm xmlns:a="http://schemas.openxmlformats.org/drawingml/2006/main">
          <a:off x="4906899" y="1252741"/>
          <a:ext cx="1152117" cy="576059"/>
        </a:xfrm>
        <a:prstGeom xmlns:a="http://schemas.openxmlformats.org/drawingml/2006/main" prst="straightConnector1">
          <a:avLst/>
        </a:prstGeom>
        <a:ln xmlns:a="http://schemas.openxmlformats.org/drawingml/2006/main" w="57150">
          <a:solidFill>
            <a:schemeClr val="tx1"/>
          </a:solidFill>
          <a:tailEnd type="triangle"/>
        </a:ln>
      </cdr:spPr>
      <cdr:style>
        <a:lnRef xmlns:a="http://schemas.openxmlformats.org/drawingml/2006/main" idx="2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1">
          <a:schemeClr val="accent1"/>
        </a:effectRef>
        <a:fontRef xmlns:a="http://schemas.openxmlformats.org/drawingml/2006/main" idx="minor">
          <a:schemeClr val="tx1"/>
        </a:fontRef>
      </cdr:style>
    </cdr:cxn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0.38625</cdr:x>
      <cdr:y>0.67454</cdr:y>
    </cdr:from>
    <cdr:to>
      <cdr:x>0.62687</cdr:x>
      <cdr:y>0.73818</cdr:y>
    </cdr:to>
    <cdr:cxnSp macro="">
      <cdr:nvCxnSpPr>
        <cdr:cNvPr id="3" name="Connettore 2 2"/>
        <cdr:cNvCxnSpPr/>
      </cdr:nvCxnSpPr>
      <cdr:spPr>
        <a:xfrm xmlns:a="http://schemas.openxmlformats.org/drawingml/2006/main" flipV="1">
          <a:off x="3178696" y="3052936"/>
          <a:ext cx="1980220" cy="288032"/>
        </a:xfrm>
        <a:prstGeom xmlns:a="http://schemas.openxmlformats.org/drawingml/2006/main" prst="straightConnector1">
          <a:avLst/>
        </a:prstGeom>
        <a:ln xmlns:a="http://schemas.openxmlformats.org/drawingml/2006/main" w="50800">
          <a:solidFill>
            <a:schemeClr val="tx1"/>
          </a:solidFill>
          <a:tailEnd type="triangle"/>
        </a:ln>
      </cdr:spPr>
      <cdr:style>
        <a:lnRef xmlns:a="http://schemas.openxmlformats.org/drawingml/2006/main" idx="2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1">
          <a:schemeClr val="accent1"/>
        </a:effectRef>
        <a:fontRef xmlns:a="http://schemas.openxmlformats.org/drawingml/2006/main" idx="minor">
          <a:schemeClr val="tx1"/>
        </a:fontRef>
      </cdr:style>
    </cdr:cxnSp>
  </cdr:relSizeAnchor>
  <cdr:relSizeAnchor xmlns:cdr="http://schemas.openxmlformats.org/drawingml/2006/chartDrawing">
    <cdr:from>
      <cdr:x>0.54375</cdr:x>
      <cdr:y>0.49953</cdr:y>
    </cdr:from>
    <cdr:to>
      <cdr:x>0.78</cdr:x>
      <cdr:y>0.62681</cdr:y>
    </cdr:to>
    <cdr:cxnSp macro="">
      <cdr:nvCxnSpPr>
        <cdr:cNvPr id="4" name="Connettore 2 3"/>
        <cdr:cNvCxnSpPr/>
      </cdr:nvCxnSpPr>
      <cdr:spPr>
        <a:xfrm xmlns:a="http://schemas.openxmlformats.org/drawingml/2006/main" flipV="1">
          <a:off x="4474840" y="2260848"/>
          <a:ext cx="1944216" cy="576064"/>
        </a:xfrm>
        <a:prstGeom xmlns:a="http://schemas.openxmlformats.org/drawingml/2006/main" prst="straightConnector1">
          <a:avLst/>
        </a:prstGeom>
        <a:ln xmlns:a="http://schemas.openxmlformats.org/drawingml/2006/main" w="50800">
          <a:solidFill>
            <a:schemeClr val="tx1"/>
          </a:solidFill>
          <a:tailEnd type="triangle"/>
        </a:ln>
      </cdr:spPr>
      <cdr:style>
        <a:lnRef xmlns:a="http://schemas.openxmlformats.org/drawingml/2006/main" idx="2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1">
          <a:schemeClr val="accent1"/>
        </a:effectRef>
        <a:fontRef xmlns:a="http://schemas.openxmlformats.org/drawingml/2006/main" idx="minor">
          <a:schemeClr val="tx1"/>
        </a:fontRef>
      </cdr:style>
    </cdr:cxn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A8FBDE0-7D62-3D41-A129-D2B0436D1D36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9D1F2D-39B2-F643-8373-F6D14CDD1F62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5125483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9D1F2D-39B2-F643-8373-F6D14CDD1F62}" type="slidenum">
              <a:rPr lang="it-IT" smtClean="0"/>
              <a:pPr/>
              <a:t>5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xmlns="" val="4686532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verticale e tes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nuto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A37C10-FFF7-3346-8947-401DCA8EC6A7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dirty="0" smtClean="0"/>
              <a:t>RISULTATI ESAMI </a:t>
            </a:r>
            <a:r>
              <a:rPr lang="it-IT" dirty="0" err="1" smtClean="0"/>
              <a:t>DI</a:t>
            </a:r>
            <a:r>
              <a:rPr lang="it-IT" smtClean="0"/>
              <a:t> LICENZA</a:t>
            </a:r>
            <a:br>
              <a:rPr lang="it-IT" smtClean="0"/>
            </a:br>
            <a:r>
              <a:rPr lang="it-IT" dirty="0" smtClean="0"/>
              <a:t>“</a:t>
            </a:r>
            <a:r>
              <a:rPr lang="it-IT" dirty="0" err="1" smtClean="0"/>
              <a:t>Rosmini</a:t>
            </a:r>
            <a:r>
              <a:rPr lang="it-IT" dirty="0" smtClean="0"/>
              <a:t>” </a:t>
            </a:r>
            <a:r>
              <a:rPr lang="it-IT" dirty="0" err="1" smtClean="0"/>
              <a:t>Pusiano</a:t>
            </a:r>
            <a:r>
              <a:rPr lang="it-IT" dirty="0" smtClean="0"/>
              <a:t> (CO)</a:t>
            </a:r>
            <a:endParaRPr lang="it-IT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it-IT" b="1" dirty="0" smtClean="0">
                <a:solidFill>
                  <a:schemeClr val="tx2">
                    <a:lumMod val="75000"/>
                  </a:schemeClr>
                </a:solidFill>
              </a:rPr>
              <a:t>Anno scolastico</a:t>
            </a:r>
          </a:p>
          <a:p>
            <a:r>
              <a:rPr lang="it-IT" b="1" dirty="0" smtClean="0">
                <a:solidFill>
                  <a:schemeClr val="tx2">
                    <a:lumMod val="75000"/>
                  </a:schemeClr>
                </a:solidFill>
              </a:rPr>
              <a:t>2014-2015</a:t>
            </a:r>
            <a:endParaRPr lang="it-IT" b="1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RISULTATI ESAMI 2015</a:t>
            </a:r>
            <a:endParaRPr lang="it-IT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360827159"/>
              </p:ext>
            </p:extLst>
          </p:nvPr>
        </p:nvGraphicFramePr>
        <p:xfrm>
          <a:off x="611560" y="1988840"/>
          <a:ext cx="8229600" cy="32994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4136"/>
                <a:gridCol w="792088"/>
                <a:gridCol w="864096"/>
                <a:gridCol w="777280"/>
                <a:gridCol w="914400"/>
                <a:gridCol w="914400"/>
                <a:gridCol w="914400"/>
                <a:gridCol w="914400"/>
                <a:gridCol w="914400"/>
              </a:tblGrid>
              <a:tr h="792088">
                <a:tc>
                  <a:txBody>
                    <a:bodyPr/>
                    <a:lstStyle/>
                    <a:p>
                      <a:r>
                        <a:rPr lang="it-IT" dirty="0" smtClean="0"/>
                        <a:t>Anno</a:t>
                      </a:r>
                    </a:p>
                    <a:p>
                      <a:r>
                        <a:rPr lang="it-IT" dirty="0" smtClean="0"/>
                        <a:t>scolastico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n.</a:t>
                      </a:r>
                    </a:p>
                    <a:p>
                      <a:r>
                        <a:rPr lang="it-IT" dirty="0" smtClean="0"/>
                        <a:t>alunni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cinque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sei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sette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otto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nove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dieci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Dieci</a:t>
                      </a:r>
                    </a:p>
                    <a:p>
                      <a:r>
                        <a:rPr lang="it-IT" dirty="0" smtClean="0"/>
                        <a:t>e lode</a:t>
                      </a:r>
                      <a:endParaRPr lang="it-IT" dirty="0"/>
                    </a:p>
                  </a:txBody>
                  <a:tcPr/>
                </a:tc>
              </a:tr>
              <a:tr h="1075830">
                <a:tc rowSpan="2"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A.S.</a:t>
                      </a:r>
                    </a:p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2014/2015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2400" b="1" dirty="0" smtClean="0">
                          <a:solidFill>
                            <a:srgbClr val="0000FF"/>
                          </a:solidFill>
                        </a:rPr>
                        <a:t>100</a:t>
                      </a:r>
                      <a:endParaRPr lang="it-IT" sz="24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/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24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28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23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19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6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</a:tr>
              <a:tr h="715790">
                <a:tc vMerge="1">
                  <a:txBody>
                    <a:bodyPr/>
                    <a:lstStyle/>
                    <a:p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800" dirty="0" smtClean="0"/>
                        <a:t>%</a:t>
                      </a:r>
                      <a:endParaRPr lang="it-IT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/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24%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28%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23%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19%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6%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</a:tr>
              <a:tr h="715790">
                <a:tc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licenziati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100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Situazione 2015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dirty="0" smtClean="0"/>
              <a:t>VOTO IN USCITA:</a:t>
            </a:r>
          </a:p>
          <a:p>
            <a:r>
              <a:rPr lang="it-IT" dirty="0" smtClean="0"/>
              <a:t>Aumentati i 6 e i 9, stazionari </a:t>
            </a:r>
            <a:r>
              <a:rPr lang="it-IT" dirty="0"/>
              <a:t>i </a:t>
            </a:r>
            <a:r>
              <a:rPr lang="it-IT" dirty="0" smtClean="0"/>
              <a:t>10</a:t>
            </a:r>
          </a:p>
          <a:p>
            <a:r>
              <a:rPr lang="it-IT" dirty="0" smtClean="0"/>
              <a:t>Diminuiti i 7 e gli 8</a:t>
            </a:r>
          </a:p>
          <a:p>
            <a:pPr marL="0" indent="0">
              <a:buNone/>
            </a:pPr>
            <a:r>
              <a:rPr lang="it-IT" dirty="0" smtClean="0"/>
              <a:t>INVALSI:</a:t>
            </a:r>
          </a:p>
          <a:p>
            <a:r>
              <a:rPr lang="it-IT" dirty="0" smtClean="0"/>
              <a:t>Aumentati i 5 e i 10</a:t>
            </a:r>
          </a:p>
          <a:p>
            <a:r>
              <a:rPr lang="it-IT" dirty="0"/>
              <a:t>D</a:t>
            </a:r>
            <a:r>
              <a:rPr lang="it-IT" dirty="0" smtClean="0"/>
              <a:t>iminuiti gli 8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xmlns="" val="2010038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Voto in uscita-Confronto tra gli ultimi quattro anni scolastici </a:t>
            </a:r>
            <a:endParaRPr lang="it-IT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772300950"/>
              </p:ext>
            </p:extLst>
          </p:nvPr>
        </p:nvGraphicFramePr>
        <p:xfrm>
          <a:off x="261000" y="1510134"/>
          <a:ext cx="8425800" cy="4992261"/>
        </p:xfrm>
        <a:graphic>
          <a:graphicData uri="http://schemas.openxmlformats.org/drawingml/2006/table">
            <a:tbl>
              <a:tblPr firstRow="1" bandRow="1">
                <a:tableStyleId>{8A107856-5554-42FB-B03E-39F5DBC370BA}</a:tableStyleId>
              </a:tblPr>
              <a:tblGrid>
                <a:gridCol w="1339200"/>
                <a:gridCol w="946800"/>
                <a:gridCol w="990600"/>
                <a:gridCol w="958200"/>
                <a:gridCol w="838200"/>
                <a:gridCol w="838200"/>
                <a:gridCol w="838200"/>
                <a:gridCol w="838200"/>
                <a:gridCol w="838200"/>
              </a:tblGrid>
              <a:tr h="872112">
                <a:tc>
                  <a:txBody>
                    <a:bodyPr/>
                    <a:lstStyle/>
                    <a:p>
                      <a:r>
                        <a:rPr lang="it-IT" dirty="0" smtClean="0"/>
                        <a:t>Anno</a:t>
                      </a:r>
                    </a:p>
                    <a:p>
                      <a:r>
                        <a:rPr lang="it-IT" dirty="0" smtClean="0"/>
                        <a:t>scolastico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n.</a:t>
                      </a:r>
                    </a:p>
                    <a:p>
                      <a:r>
                        <a:rPr lang="it-IT" dirty="0" smtClean="0"/>
                        <a:t>alunni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cinque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sei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sette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otto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nove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dieci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Dieci</a:t>
                      </a:r>
                    </a:p>
                    <a:p>
                      <a:r>
                        <a:rPr lang="it-IT" dirty="0" smtClean="0"/>
                        <a:t>e lode</a:t>
                      </a:r>
                      <a:endParaRPr lang="it-IT" dirty="0"/>
                    </a:p>
                  </a:txBody>
                  <a:tcPr/>
                </a:tc>
              </a:tr>
              <a:tr h="470690">
                <a:tc rowSpan="2"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A.S.</a:t>
                      </a:r>
                    </a:p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2011/2012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800" dirty="0" smtClean="0"/>
                        <a:t>135</a:t>
                      </a:r>
                    </a:p>
                    <a:p>
                      <a:pPr algn="ctr"/>
                      <a:endParaRPr lang="it-IT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//</a:t>
                      </a:r>
                    </a:p>
                    <a:p>
                      <a:pPr algn="ctr"/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33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41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31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6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4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</a:tr>
              <a:tr h="487701">
                <a:tc vMerge="1">
                  <a:txBody>
                    <a:bodyPr/>
                    <a:lstStyle/>
                    <a:p>
                      <a:endParaRPr lang="it-IT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800" dirty="0" smtClean="0"/>
                        <a:t>%</a:t>
                      </a:r>
                      <a:endParaRPr lang="it-IT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//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24,5%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30,4%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22,9%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14,8%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4,5%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2,9 %</a:t>
                      </a:r>
                      <a:endParaRPr lang="it-IT" sz="1800" b="1" dirty="0"/>
                    </a:p>
                  </a:txBody>
                  <a:tcPr anchor="ctr"/>
                </a:tc>
              </a:tr>
              <a:tr h="410343">
                <a:tc rowSpan="2"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A.S.</a:t>
                      </a:r>
                    </a:p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2012/2013</a:t>
                      </a:r>
                    </a:p>
                    <a:p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/>
                        <a:t>106</a:t>
                      </a:r>
                      <a:endParaRPr lang="it-IT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4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17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33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35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14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1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</a:tr>
              <a:tr h="432048">
                <a:tc vMerge="1">
                  <a:txBody>
                    <a:bodyPr/>
                    <a:lstStyle/>
                    <a:p>
                      <a:endParaRPr lang="it-IT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800" dirty="0" smtClean="0"/>
                        <a:t>%</a:t>
                      </a:r>
                      <a:endParaRPr lang="it-IT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/>
                        <a:t>3,8%</a:t>
                      </a:r>
                      <a:endParaRPr lang="it-IT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16 %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31,2%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33%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13,2%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1,8%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1%</a:t>
                      </a:r>
                      <a:endParaRPr lang="it-IT" sz="1800" b="1" dirty="0"/>
                    </a:p>
                  </a:txBody>
                  <a:tcPr anchor="ctr"/>
                </a:tc>
              </a:tr>
              <a:tr h="432048">
                <a:tc rowSpan="2"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A.S.</a:t>
                      </a:r>
                    </a:p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2013/2014</a:t>
                      </a:r>
                    </a:p>
                    <a:p>
                      <a:endParaRPr lang="it-IT" sz="1800" dirty="0" smtClean="0">
                        <a:solidFill>
                          <a:srgbClr val="0000FF"/>
                        </a:solidFill>
                      </a:endParaRPr>
                    </a:p>
                    <a:p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chemeClr val="bg1"/>
                          </a:solidFill>
                        </a:rPr>
                        <a:t>111</a:t>
                      </a:r>
                      <a:endParaRPr lang="it-IT" sz="1800" b="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/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18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33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33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19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6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2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</a:tr>
              <a:tr h="432048">
                <a:tc vMerge="1">
                  <a:txBody>
                    <a:bodyPr/>
                    <a:lstStyle/>
                    <a:p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800" dirty="0" smtClean="0"/>
                        <a:t>%</a:t>
                      </a:r>
                      <a:endParaRPr lang="it-IT" sz="1800" dirty="0"/>
                    </a:p>
                  </a:txBody>
                  <a:tcPr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16,2%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29,7%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29,7%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17,2%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5,4%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1,8%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</a:tr>
              <a:tr h="432048">
                <a:tc rowSpan="2"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A.S.</a:t>
                      </a:r>
                    </a:p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2014/2015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2400" b="1" dirty="0" smtClean="0">
                          <a:solidFill>
                            <a:srgbClr val="0000FF"/>
                          </a:solidFill>
                        </a:rPr>
                        <a:t>100</a:t>
                      </a:r>
                      <a:endParaRPr lang="it-IT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//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24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28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23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19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6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</a:tr>
              <a:tr h="432048">
                <a:tc vMerge="1">
                  <a:txBody>
                    <a:bodyPr/>
                    <a:lstStyle/>
                    <a:p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it-IT" sz="1800" dirty="0" smtClean="0"/>
                        <a:t>%</a:t>
                      </a:r>
                      <a:endParaRPr lang="it-IT" sz="1800" dirty="0"/>
                    </a:p>
                  </a:txBody>
                  <a:tcPr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24%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28%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23%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19%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6%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3048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it-IT" sz="4000" dirty="0" smtClean="0"/>
              <a:t>Voto in uscita-Confronto tra gli ultimi  anni scolastici in percentuale </a:t>
            </a:r>
            <a:endParaRPr lang="it-IT" sz="4000" dirty="0"/>
          </a:p>
        </p:txBody>
      </p:sp>
      <p:graphicFrame>
        <p:nvGraphicFramePr>
          <p:cNvPr id="6" name="Segnaposto contenuto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58566772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cxnSp>
        <p:nvCxnSpPr>
          <p:cNvPr id="4" name="Connettore 2 3"/>
          <p:cNvCxnSpPr/>
          <p:nvPr/>
        </p:nvCxnSpPr>
        <p:spPr>
          <a:xfrm>
            <a:off x="6012160" y="3284984"/>
            <a:ext cx="0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RISULTATI INVALSI</a:t>
            </a:r>
            <a:endParaRPr lang="it-IT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429160767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cxnSp>
        <p:nvCxnSpPr>
          <p:cNvPr id="5" name="Connettore 2 4"/>
          <p:cNvCxnSpPr/>
          <p:nvPr/>
        </p:nvCxnSpPr>
        <p:spPr>
          <a:xfrm>
            <a:off x="4355976" y="2996952"/>
            <a:ext cx="2016224" cy="648072"/>
          </a:xfrm>
          <a:prstGeom prst="straightConnector1">
            <a:avLst/>
          </a:prstGeom>
          <a:ln w="50800">
            <a:solidFill>
              <a:schemeClr val="tx1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Brezza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945</TotalTime>
  <Words>213</Words>
  <Application>Microsoft Office PowerPoint</Application>
  <PresentationFormat>Presentazione su schermo (4:3)</PresentationFormat>
  <Paragraphs>125</Paragraphs>
  <Slides>6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6</vt:i4>
      </vt:variant>
    </vt:vector>
  </HeadingPairs>
  <TitlesOfParts>
    <vt:vector size="7" baseType="lpstr">
      <vt:lpstr>Tema di Office</vt:lpstr>
      <vt:lpstr>RISULTATI ESAMI DI LICENZA “Rosmini” Pusiano (CO)</vt:lpstr>
      <vt:lpstr>RISULTATI ESAMI 2015</vt:lpstr>
      <vt:lpstr>Situazione 2015</vt:lpstr>
      <vt:lpstr>Voto in uscita-Confronto tra gli ultimi quattro anni scolastici </vt:lpstr>
      <vt:lpstr>Voto in uscita-Confronto tra gli ultimi  anni scolastici in percentuale </vt:lpstr>
      <vt:lpstr>RISULTATI INVALSI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RISULTATI ESAMI “Rosmini” Pusiano (CO)</dc:title>
  <dc:creator>Gianluca P</dc:creator>
  <cp:lastModifiedBy>Calogero</cp:lastModifiedBy>
  <cp:revision>116</cp:revision>
  <cp:lastPrinted>2012-08-07T10:08:06Z</cp:lastPrinted>
  <dcterms:created xsi:type="dcterms:W3CDTF">2013-09-07T06:33:35Z</dcterms:created>
  <dcterms:modified xsi:type="dcterms:W3CDTF">2015-09-24T09:27:17Z</dcterms:modified>
</cp:coreProperties>
</file>