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10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9" r:id="rId13"/>
    <p:sldId id="267" r:id="rId14"/>
    <p:sldId id="268" r:id="rId15"/>
  </p:sldIdLst>
  <p:sldSz cx="9144000" cy="6858000" type="screen4x3"/>
  <p:notesSz cx="6858000" cy="9144000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192"/>
    <a:srgbClr val="003CB4"/>
    <a:srgbClr val="FFFFFF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505E3EF-67EA-436B-97B2-0124C06EBD24}" styleName="Stile medio 4 - Colore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EB344D84-9AFB-497E-A393-DC336BA19D2E}" styleName="Stile medio 3 - Colore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D7AC3CCA-C797-4891-BE02-D94E43425B78}" styleName="Stile medio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F5AB1C69-6EDB-4FF4-983F-18BD219EF322}" styleName="Stile medio 2 - Colore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C4B1156A-380E-4F78-BDF5-A606A8083BF9}" styleName="Stile medio 4 - Color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7209" autoAdjust="0"/>
    <p:restoredTop sz="94660"/>
  </p:normalViewPr>
  <p:slideViewPr>
    <p:cSldViewPr snapToObjects="1">
      <p:cViewPr varScale="1">
        <p:scale>
          <a:sx n="38" d="100"/>
          <a:sy n="38" d="100"/>
        </p:scale>
        <p:origin x="-136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oglio_di_lavoro_di_Microsoft_Office_Excel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it-IT"/>
  <c:style val="18"/>
  <c:chart>
    <c:plotArea>
      <c:layout>
        <c:manualLayout>
          <c:layoutTarget val="inner"/>
          <c:xMode val="edge"/>
          <c:yMode val="edge"/>
          <c:x val="0.11962513366384805"/>
          <c:y val="5.8365479346605437E-2"/>
          <c:w val="0.69864963060173368"/>
          <c:h val="0.594392618764228"/>
        </c:manualLayout>
      </c:layout>
      <c:barChart>
        <c:barDir val="col"/>
        <c:grouping val="clustered"/>
        <c:ser>
          <c:idx val="0"/>
          <c:order val="0"/>
          <c:tx>
            <c:strRef>
              <c:f>Foglio1!$B$1</c:f>
              <c:strCache>
                <c:ptCount val="1"/>
                <c:pt idx="0">
                  <c:v>PLESSI</c:v>
                </c:pt>
              </c:strCache>
            </c:strRef>
          </c:tx>
          <c:cat>
            <c:strRef>
              <c:f>Foglio1!$A$2:$A$16</c:f>
              <c:strCache>
                <c:ptCount val="15"/>
                <c:pt idx="0">
                  <c:v>EUPILIO</c:v>
                </c:pt>
                <c:pt idx="1">
                  <c:v>LONGONE</c:v>
                </c:pt>
                <c:pt idx="2">
                  <c:v>PUSIANO</c:v>
                </c:pt>
                <c:pt idx="3">
                  <c:v>PROSERPIO</c:v>
                </c:pt>
                <c:pt idx="4">
                  <c:v>EUPILIO SEC</c:v>
                </c:pt>
                <c:pt idx="5">
                  <c:v>PUSIANO SEC</c:v>
                </c:pt>
                <c:pt idx="9">
                  <c:v>2010</c:v>
                </c:pt>
                <c:pt idx="10">
                  <c:v>2011</c:v>
                </c:pt>
                <c:pt idx="11">
                  <c:v>2012</c:v>
                </c:pt>
                <c:pt idx="12">
                  <c:v>2013</c:v>
                </c:pt>
                <c:pt idx="13">
                  <c:v>2014</c:v>
                </c:pt>
                <c:pt idx="14">
                  <c:v>2015</c:v>
                </c:pt>
              </c:strCache>
            </c:strRef>
          </c:cat>
          <c:val>
            <c:numRef>
              <c:f>Foglio1!$B$2:$B$16</c:f>
              <c:numCache>
                <c:formatCode>0%</c:formatCode>
                <c:ptCount val="15"/>
                <c:pt idx="0">
                  <c:v>0.93</c:v>
                </c:pt>
                <c:pt idx="1">
                  <c:v>1</c:v>
                </c:pt>
                <c:pt idx="2">
                  <c:v>0.78</c:v>
                </c:pt>
                <c:pt idx="3">
                  <c:v>0.94000000000000006</c:v>
                </c:pt>
                <c:pt idx="4">
                  <c:v>0.93</c:v>
                </c:pt>
                <c:pt idx="5">
                  <c:v>0.64000000000000012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ISTITUTO</c:v>
                </c:pt>
              </c:strCache>
            </c:strRef>
          </c:tx>
          <c:cat>
            <c:strRef>
              <c:f>Foglio1!$A$2:$A$16</c:f>
              <c:strCache>
                <c:ptCount val="15"/>
                <c:pt idx="0">
                  <c:v>EUPILIO</c:v>
                </c:pt>
                <c:pt idx="1">
                  <c:v>LONGONE</c:v>
                </c:pt>
                <c:pt idx="2">
                  <c:v>PUSIANO</c:v>
                </c:pt>
                <c:pt idx="3">
                  <c:v>PROSERPIO</c:v>
                </c:pt>
                <c:pt idx="4">
                  <c:v>EUPILIO SEC</c:v>
                </c:pt>
                <c:pt idx="5">
                  <c:v>PUSIANO SEC</c:v>
                </c:pt>
                <c:pt idx="9">
                  <c:v>2010</c:v>
                </c:pt>
                <c:pt idx="10">
                  <c:v>2011</c:v>
                </c:pt>
                <c:pt idx="11">
                  <c:v>2012</c:v>
                </c:pt>
                <c:pt idx="12">
                  <c:v>2013</c:v>
                </c:pt>
                <c:pt idx="13">
                  <c:v>2014</c:v>
                </c:pt>
                <c:pt idx="14">
                  <c:v>2015</c:v>
                </c:pt>
              </c:strCache>
            </c:strRef>
          </c:cat>
          <c:val>
            <c:numRef>
              <c:f>Foglio1!$C$2:$C$16</c:f>
              <c:numCache>
                <c:formatCode>General</c:formatCode>
                <c:ptCount val="15"/>
                <c:pt idx="9" formatCode="0%">
                  <c:v>0.59000000000000008</c:v>
                </c:pt>
                <c:pt idx="10" formatCode="0%">
                  <c:v>0.60000000000000009</c:v>
                </c:pt>
                <c:pt idx="11" formatCode="0%">
                  <c:v>0.45</c:v>
                </c:pt>
                <c:pt idx="12" formatCode="0%">
                  <c:v>0.79</c:v>
                </c:pt>
                <c:pt idx="13" formatCode="0%">
                  <c:v>0.56000000000000005</c:v>
                </c:pt>
                <c:pt idx="14" formatCode="0%">
                  <c:v>0.92</c:v>
                </c:pt>
              </c:numCache>
            </c:numRef>
          </c:val>
        </c:ser>
        <c:dLbls/>
        <c:axId val="60937728"/>
        <c:axId val="60939264"/>
      </c:barChart>
      <c:catAx>
        <c:axId val="60937728"/>
        <c:scaling>
          <c:orientation val="minMax"/>
        </c:scaling>
        <c:axPos val="b"/>
        <c:numFmt formatCode="General" sourceLinked="0"/>
        <c:tickLblPos val="nextTo"/>
        <c:crossAx val="60939264"/>
        <c:crosses val="autoZero"/>
        <c:auto val="1"/>
        <c:lblAlgn val="ctr"/>
        <c:lblOffset val="100"/>
      </c:catAx>
      <c:valAx>
        <c:axId val="60939264"/>
        <c:scaling>
          <c:orientation val="minMax"/>
        </c:scaling>
        <c:axPos val="l"/>
        <c:majorGridlines/>
        <c:numFmt formatCode="0%" sourceLinked="1"/>
        <c:tickLblPos val="nextTo"/>
        <c:crossAx val="60937728"/>
        <c:crosses val="autoZero"/>
        <c:crossBetween val="between"/>
      </c:valAx>
    </c:plotArea>
    <c:legend>
      <c:legendPos val="r"/>
      <c:layout/>
    </c:legend>
    <c:plotVisOnly val="1"/>
    <c:dispBlanksAs val="gap"/>
  </c:chart>
  <c:txPr>
    <a:bodyPr/>
    <a:lstStyle/>
    <a:p>
      <a:pPr>
        <a:defRPr sz="1800"/>
      </a:pPr>
      <a:endParaRPr lang="it-IT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chart>
    <c:plotArea>
      <c:layout>
        <c:manualLayout>
          <c:layoutTarget val="inner"/>
          <c:xMode val="edge"/>
          <c:yMode val="edge"/>
          <c:x val="0.13299540682414701"/>
          <c:y val="3.9249326607398251E-2"/>
          <c:w val="0.62426910177894424"/>
          <c:h val="0.84317326500459688"/>
        </c:manualLayout>
      </c:layout>
      <c:barChart>
        <c:barDir val="col"/>
        <c:grouping val="clustered"/>
        <c:ser>
          <c:idx val="0"/>
          <c:order val="0"/>
          <c:tx>
            <c:strRef>
              <c:f>Foglio1!$B$1</c:f>
              <c:strCache>
                <c:ptCount val="1"/>
                <c:pt idx="0">
                  <c:v>SI</c:v>
                </c:pt>
              </c:strCache>
            </c:strRef>
          </c:tx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 b="1">
                    <a:solidFill>
                      <a:srgbClr val="003192"/>
                    </a:solidFill>
                  </a:defRPr>
                </a:pPr>
                <a:endParaRPr lang="it-IT"/>
              </a:p>
            </c:txPr>
            <c:dLblPos val="outEnd"/>
            <c:showVal val="1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Foglio1!$A$2</c:f>
              <c:strCache>
                <c:ptCount val="1"/>
                <c:pt idx="0">
                  <c:v>PERCENTUALE</c:v>
                </c:pt>
              </c:strCache>
            </c:strRef>
          </c:cat>
          <c:val>
            <c:numRef>
              <c:f>Foglio1!$B$2</c:f>
              <c:numCache>
                <c:formatCode>0.00%</c:formatCode>
                <c:ptCount val="1"/>
                <c:pt idx="0">
                  <c:v>0.95000000000000007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NO</c:v>
                </c:pt>
              </c:strCache>
            </c:strRef>
          </c:tx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 b="1">
                    <a:solidFill>
                      <a:srgbClr val="003192"/>
                    </a:solidFill>
                  </a:defRPr>
                </a:pPr>
                <a:endParaRPr lang="it-IT"/>
              </a:p>
            </c:txPr>
            <c:dLblPos val="outEnd"/>
            <c:showVal val="1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Foglio1!$A$2</c:f>
              <c:strCache>
                <c:ptCount val="1"/>
                <c:pt idx="0">
                  <c:v>PERCENTUALE</c:v>
                </c:pt>
              </c:strCache>
            </c:strRef>
          </c:cat>
          <c:val>
            <c:numRef>
              <c:f>Foglio1!$C$2</c:f>
              <c:numCache>
                <c:formatCode>0.00%</c:formatCode>
                <c:ptCount val="1"/>
                <c:pt idx="0">
                  <c:v>4.0000000000000008E-2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NON RISPONDE</c:v>
                </c:pt>
              </c:strCache>
            </c:strRef>
          </c:tx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400" b="1">
                    <a:solidFill>
                      <a:srgbClr val="003192"/>
                    </a:solidFill>
                  </a:defRPr>
                </a:pPr>
                <a:endParaRPr lang="it-IT"/>
              </a:p>
            </c:txPr>
            <c:dLblPos val="outEnd"/>
            <c:showVal val="1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Foglio1!$A$2</c:f>
              <c:strCache>
                <c:ptCount val="1"/>
                <c:pt idx="0">
                  <c:v>PERCENTUALE</c:v>
                </c:pt>
              </c:strCache>
            </c:strRef>
          </c:cat>
          <c:val>
            <c:numRef>
              <c:f>Foglio1!$D$2</c:f>
              <c:numCache>
                <c:formatCode>0.00%</c:formatCode>
                <c:ptCount val="1"/>
                <c:pt idx="0">
                  <c:v>1.0000000000000002E-2</c:v>
                </c:pt>
              </c:numCache>
            </c:numRef>
          </c:val>
        </c:ser>
        <c:dLbls>
          <c:showVal val="1"/>
        </c:dLbls>
        <c:axId val="73879936"/>
        <c:axId val="73881472"/>
      </c:barChart>
      <c:catAx>
        <c:axId val="73879936"/>
        <c:scaling>
          <c:orientation val="minMax"/>
        </c:scaling>
        <c:axPos val="b"/>
        <c:numFmt formatCode="General" sourceLinked="0"/>
        <c:tickLblPos val="nextTo"/>
        <c:crossAx val="73881472"/>
        <c:crosses val="autoZero"/>
        <c:auto val="1"/>
        <c:lblAlgn val="ctr"/>
        <c:lblOffset val="100"/>
      </c:catAx>
      <c:valAx>
        <c:axId val="73881472"/>
        <c:scaling>
          <c:orientation val="minMax"/>
        </c:scaling>
        <c:axPos val="l"/>
        <c:majorGridlines/>
        <c:numFmt formatCode="0.00%" sourceLinked="1"/>
        <c:tickLblPos val="nextTo"/>
        <c:crossAx val="73879936"/>
        <c:crosses val="autoZero"/>
        <c:crossBetween val="between"/>
      </c:valAx>
    </c:plotArea>
    <c:legend>
      <c:legendPos val="r"/>
    </c:legend>
    <c:plotVisOnly val="1"/>
    <c:dispBlanksAs val="gap"/>
  </c:chart>
  <c:txPr>
    <a:bodyPr/>
    <a:lstStyle/>
    <a:p>
      <a:pPr>
        <a:defRPr sz="1800"/>
      </a:pPr>
      <a:endParaRPr lang="it-IT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it-IT"/>
  <c:style val="18"/>
  <c:chart>
    <c:title>
      <c:layout/>
    </c:title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Foglio1!$B$1</c:f>
              <c:strCache>
                <c:ptCount val="1"/>
                <c:pt idx="0">
                  <c:v>percentuale</c:v>
                </c:pt>
              </c:strCache>
            </c:strRef>
          </c:tx>
          <c:explosion val="25"/>
          <c:dLbls>
            <c:dLbl>
              <c:idx val="0"/>
              <c:layout/>
              <c:showPercent val="1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/>
              <c:showPercent val="1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/>
              <c:showPercent val="1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/>
              <c:showPercent val="1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layout/>
              <c:showPercent val="1"/>
              <c:extLst>
                <c:ext xmlns:c15="http://schemas.microsoft.com/office/drawing/2012/chart" uri="{CE6537A1-D6FC-4f65-9D91-7224C49458BB}"/>
              </c:extLst>
            </c:dLbl>
            <c:delete val="1"/>
            <c:extLst>
              <c:ext xmlns:c15="http://schemas.microsoft.com/office/drawing/2012/chart" uri="{CE6537A1-D6FC-4f65-9D91-7224C49458BB}"/>
            </c:extLst>
          </c:dLbls>
          <c:cat>
            <c:strRef>
              <c:f>Foglio1!$A$2:$A$7</c:f>
              <c:strCache>
                <c:ptCount val="6"/>
                <c:pt idx="0">
                  <c:v>molto facile</c:v>
                </c:pt>
                <c:pt idx="1">
                  <c:v>abbastanza facile</c:v>
                </c:pt>
                <c:pt idx="2">
                  <c:v>abbastanza difficile </c:v>
                </c:pt>
                <c:pt idx="3">
                  <c:v>molto difficile </c:v>
                </c:pt>
                <c:pt idx="4">
                  <c:v>non necessario</c:v>
                </c:pt>
                <c:pt idx="5">
                  <c:v>non risponde</c:v>
                </c:pt>
              </c:strCache>
            </c:strRef>
          </c:cat>
          <c:val>
            <c:numRef>
              <c:f>Foglio1!$B$2:$B$7</c:f>
              <c:numCache>
                <c:formatCode>0%</c:formatCode>
                <c:ptCount val="6"/>
                <c:pt idx="0">
                  <c:v>0.63000000000000012</c:v>
                </c:pt>
                <c:pt idx="1">
                  <c:v>0.28000000000000008</c:v>
                </c:pt>
                <c:pt idx="2">
                  <c:v>3.0000000000000002E-2</c:v>
                </c:pt>
                <c:pt idx="3">
                  <c:v>1.0000000000000002E-2</c:v>
                </c:pt>
                <c:pt idx="4">
                  <c:v>4.0000000000000008E-2</c:v>
                </c:pt>
                <c:pt idx="5">
                  <c:v>0</c:v>
                </c:pt>
              </c:numCache>
            </c:numRef>
          </c:val>
        </c:ser>
        <c:dLbls/>
      </c:pie3DChart>
    </c:plotArea>
    <c:legend>
      <c:legendPos val="r"/>
      <c:layout/>
    </c:legend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it-IT"/>
  <c:style val="18"/>
  <c:chart>
    <c:title>
      <c:layout/>
    </c:title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Foglio1!$B$1</c:f>
              <c:strCache>
                <c:ptCount val="1"/>
                <c:pt idx="0">
                  <c:v>percentuale</c:v>
                </c:pt>
              </c:strCache>
            </c:strRef>
          </c:tx>
          <c:explosion val="25"/>
          <c:dLbls>
            <c:dLbl>
              <c:idx val="5"/>
              <c:delete val="1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 b="1">
                    <a:solidFill>
                      <a:srgbClr val="002060"/>
                    </a:solidFill>
                  </a:defRPr>
                </a:pPr>
                <a:endParaRPr lang="it-IT"/>
              </a:p>
            </c:txPr>
            <c:showPercent val="1"/>
            <c:extLst>
              <c:ext xmlns:c15="http://schemas.microsoft.com/office/drawing/2012/chart" uri="{CE6537A1-D6FC-4f65-9D91-7224C49458BB}"/>
            </c:extLst>
          </c:dLbls>
          <c:cat>
            <c:strRef>
              <c:f>Foglio1!$A$2:$A$7</c:f>
              <c:strCache>
                <c:ptCount val="6"/>
                <c:pt idx="0">
                  <c:v>direttamente dai figli</c:v>
                </c:pt>
                <c:pt idx="1">
                  <c:v>diario, circolari</c:v>
                </c:pt>
                <c:pt idx="2">
                  <c:v>sito scuola</c:v>
                </c:pt>
                <c:pt idx="3">
                  <c:v>rappresentanti</c:v>
                </c:pt>
                <c:pt idx="4">
                  <c:v>altri genitori</c:v>
                </c:pt>
                <c:pt idx="5">
                  <c:v>non inform/non risp</c:v>
                </c:pt>
              </c:strCache>
            </c:strRef>
          </c:cat>
          <c:val>
            <c:numRef>
              <c:f>Foglio1!$B$2:$B$7</c:f>
              <c:numCache>
                <c:formatCode>0%</c:formatCode>
                <c:ptCount val="6"/>
                <c:pt idx="0">
                  <c:v>0.28000000000000008</c:v>
                </c:pt>
                <c:pt idx="1">
                  <c:v>0.37000000000000005</c:v>
                </c:pt>
                <c:pt idx="2">
                  <c:v>9.0000000000000011E-2</c:v>
                </c:pt>
                <c:pt idx="3">
                  <c:v>0.16</c:v>
                </c:pt>
                <c:pt idx="4">
                  <c:v>0.1</c:v>
                </c:pt>
                <c:pt idx="5">
                  <c:v>0</c:v>
                </c:pt>
              </c:numCache>
            </c:numRef>
          </c:val>
        </c:ser>
        <c:dLbls/>
      </c:pie3DChart>
    </c:plotArea>
    <c:legend>
      <c:legendPos val="r"/>
      <c:layout/>
    </c:legend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it-IT"/>
  <c:style val="18"/>
  <c:chart>
    <c:plotArea>
      <c:layout>
        <c:manualLayout>
          <c:layoutTarget val="inner"/>
          <c:xMode val="edge"/>
          <c:yMode val="edge"/>
          <c:x val="8.382084183921458E-2"/>
          <c:y val="4.4861391929187276E-2"/>
          <c:w val="0.73947737435598349"/>
          <c:h val="0.53981859772163387"/>
        </c:manualLayout>
      </c:layout>
      <c:barChart>
        <c:barDir val="col"/>
        <c:grouping val="clustered"/>
        <c:ser>
          <c:idx val="0"/>
          <c:order val="0"/>
          <c:tx>
            <c:strRef>
              <c:f>Foglio1!$B$1</c:f>
              <c:strCache>
                <c:ptCount val="1"/>
                <c:pt idx="0">
                  <c:v>ottimo</c:v>
                </c:pt>
              </c:strCache>
            </c:strRef>
          </c:tx>
          <c:cat>
            <c:strRef>
              <c:f>Foglio1!$A$2:$A$8</c:f>
              <c:strCache>
                <c:ptCount val="7"/>
                <c:pt idx="0">
                  <c:v>preparazione</c:v>
                </c:pt>
                <c:pt idx="1">
                  <c:v>valori</c:v>
                </c:pt>
                <c:pt idx="2">
                  <c:v>organizzazione fornita</c:v>
                </c:pt>
                <c:pt idx="3">
                  <c:v>relazioni</c:v>
                </c:pt>
                <c:pt idx="4">
                  <c:v>segreteria</c:v>
                </c:pt>
                <c:pt idx="5">
                  <c:v>bidelli</c:v>
                </c:pt>
                <c:pt idx="6">
                  <c:v>incontro dirigente</c:v>
                </c:pt>
              </c:strCache>
            </c:strRef>
          </c:cat>
          <c:val>
            <c:numRef>
              <c:f>Foglio1!$B$2:$B$8</c:f>
              <c:numCache>
                <c:formatCode>0%</c:formatCode>
                <c:ptCount val="7"/>
                <c:pt idx="0">
                  <c:v>0.38000000000000006</c:v>
                </c:pt>
                <c:pt idx="1">
                  <c:v>0.38000000000000006</c:v>
                </c:pt>
                <c:pt idx="2">
                  <c:v>0.27</c:v>
                </c:pt>
                <c:pt idx="3">
                  <c:v>0.47000000000000003</c:v>
                </c:pt>
                <c:pt idx="4">
                  <c:v>0.28000000000000008</c:v>
                </c:pt>
                <c:pt idx="5">
                  <c:v>0.35000000000000003</c:v>
                </c:pt>
                <c:pt idx="6">
                  <c:v>0.17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buono</c:v>
                </c:pt>
              </c:strCache>
            </c:strRef>
          </c:tx>
          <c:cat>
            <c:strRef>
              <c:f>Foglio1!$A$2:$A$8</c:f>
              <c:strCache>
                <c:ptCount val="7"/>
                <c:pt idx="0">
                  <c:v>preparazione</c:v>
                </c:pt>
                <c:pt idx="1">
                  <c:v>valori</c:v>
                </c:pt>
                <c:pt idx="2">
                  <c:v>organizzazione fornita</c:v>
                </c:pt>
                <c:pt idx="3">
                  <c:v>relazioni</c:v>
                </c:pt>
                <c:pt idx="4">
                  <c:v>segreteria</c:v>
                </c:pt>
                <c:pt idx="5">
                  <c:v>bidelli</c:v>
                </c:pt>
                <c:pt idx="6">
                  <c:v>incontro dirigente</c:v>
                </c:pt>
              </c:strCache>
            </c:strRef>
          </c:cat>
          <c:val>
            <c:numRef>
              <c:f>Foglio1!$C$2:$C$8</c:f>
              <c:numCache>
                <c:formatCode>0%</c:formatCode>
                <c:ptCount val="7"/>
                <c:pt idx="0">
                  <c:v>0.5</c:v>
                </c:pt>
                <c:pt idx="1">
                  <c:v>0.51</c:v>
                </c:pt>
                <c:pt idx="2">
                  <c:v>0.53</c:v>
                </c:pt>
                <c:pt idx="3">
                  <c:v>0.4</c:v>
                </c:pt>
                <c:pt idx="4">
                  <c:v>0.53</c:v>
                </c:pt>
                <c:pt idx="5">
                  <c:v>0.48000000000000004</c:v>
                </c:pt>
                <c:pt idx="6">
                  <c:v>0.39000000000000007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sufficiente</c:v>
                </c:pt>
              </c:strCache>
            </c:strRef>
          </c:tx>
          <c:cat>
            <c:strRef>
              <c:f>Foglio1!$A$2:$A$8</c:f>
              <c:strCache>
                <c:ptCount val="7"/>
                <c:pt idx="0">
                  <c:v>preparazione</c:v>
                </c:pt>
                <c:pt idx="1">
                  <c:v>valori</c:v>
                </c:pt>
                <c:pt idx="2">
                  <c:v>organizzazione fornita</c:v>
                </c:pt>
                <c:pt idx="3">
                  <c:v>relazioni</c:v>
                </c:pt>
                <c:pt idx="4">
                  <c:v>segreteria</c:v>
                </c:pt>
                <c:pt idx="5">
                  <c:v>bidelli</c:v>
                </c:pt>
                <c:pt idx="6">
                  <c:v>incontro dirigente</c:v>
                </c:pt>
              </c:strCache>
            </c:strRef>
          </c:cat>
          <c:val>
            <c:numRef>
              <c:f>Foglio1!$D$2:$D$8</c:f>
              <c:numCache>
                <c:formatCode>0%</c:formatCode>
                <c:ptCount val="7"/>
                <c:pt idx="0">
                  <c:v>9.0000000000000011E-2</c:v>
                </c:pt>
                <c:pt idx="1">
                  <c:v>7.0000000000000021E-2</c:v>
                </c:pt>
                <c:pt idx="2">
                  <c:v>0.14000000000000001</c:v>
                </c:pt>
                <c:pt idx="3">
                  <c:v>7.0000000000000021E-2</c:v>
                </c:pt>
                <c:pt idx="4">
                  <c:v>0.12000000000000001</c:v>
                </c:pt>
                <c:pt idx="5">
                  <c:v>9.0000000000000011E-2</c:v>
                </c:pt>
                <c:pt idx="6">
                  <c:v>0.1</c:v>
                </c:pt>
              </c:numCache>
            </c:numRef>
          </c:val>
        </c:ser>
        <c:ser>
          <c:idx val="3"/>
          <c:order val="3"/>
          <c:tx>
            <c:strRef>
              <c:f>Foglio1!$E$1</c:f>
              <c:strCache>
                <c:ptCount val="1"/>
                <c:pt idx="0">
                  <c:v>insufficiente</c:v>
                </c:pt>
              </c:strCache>
            </c:strRef>
          </c:tx>
          <c:cat>
            <c:strRef>
              <c:f>Foglio1!$A$2:$A$8</c:f>
              <c:strCache>
                <c:ptCount val="7"/>
                <c:pt idx="0">
                  <c:v>preparazione</c:v>
                </c:pt>
                <c:pt idx="1">
                  <c:v>valori</c:v>
                </c:pt>
                <c:pt idx="2">
                  <c:v>organizzazione fornita</c:v>
                </c:pt>
                <c:pt idx="3">
                  <c:v>relazioni</c:v>
                </c:pt>
                <c:pt idx="4">
                  <c:v>segreteria</c:v>
                </c:pt>
                <c:pt idx="5">
                  <c:v>bidelli</c:v>
                </c:pt>
                <c:pt idx="6">
                  <c:v>incontro dirigente</c:v>
                </c:pt>
              </c:strCache>
            </c:strRef>
          </c:cat>
          <c:val>
            <c:numRef>
              <c:f>Foglio1!$E$2:$E$8</c:f>
              <c:numCache>
                <c:formatCode>0%</c:formatCode>
                <c:ptCount val="7"/>
                <c:pt idx="0">
                  <c:v>1.0000000000000002E-2</c:v>
                </c:pt>
                <c:pt idx="1">
                  <c:v>1.0000000000000002E-2</c:v>
                </c:pt>
                <c:pt idx="2">
                  <c:v>1.0000000000000002E-2</c:v>
                </c:pt>
                <c:pt idx="3">
                  <c:v>3.0000000000000002E-2</c:v>
                </c:pt>
                <c:pt idx="4">
                  <c:v>1.0000000000000002E-2</c:v>
                </c:pt>
                <c:pt idx="5">
                  <c:v>2.0000000000000004E-2</c:v>
                </c:pt>
                <c:pt idx="6">
                  <c:v>1.0000000000000002E-2</c:v>
                </c:pt>
              </c:numCache>
            </c:numRef>
          </c:val>
        </c:ser>
        <c:ser>
          <c:idx val="4"/>
          <c:order val="4"/>
          <c:tx>
            <c:strRef>
              <c:f>Foglio1!$F$1</c:f>
              <c:strCache>
                <c:ptCount val="1"/>
                <c:pt idx="0">
                  <c:v>non risponde</c:v>
                </c:pt>
              </c:strCache>
            </c:strRef>
          </c:tx>
          <c:cat>
            <c:strRef>
              <c:f>Foglio1!$A$2:$A$8</c:f>
              <c:strCache>
                <c:ptCount val="7"/>
                <c:pt idx="0">
                  <c:v>preparazione</c:v>
                </c:pt>
                <c:pt idx="1">
                  <c:v>valori</c:v>
                </c:pt>
                <c:pt idx="2">
                  <c:v>organizzazione fornita</c:v>
                </c:pt>
                <c:pt idx="3">
                  <c:v>relazioni</c:v>
                </c:pt>
                <c:pt idx="4">
                  <c:v>segreteria</c:v>
                </c:pt>
                <c:pt idx="5">
                  <c:v>bidelli</c:v>
                </c:pt>
                <c:pt idx="6">
                  <c:v>incontro dirigente</c:v>
                </c:pt>
              </c:strCache>
            </c:strRef>
          </c:cat>
          <c:val>
            <c:numRef>
              <c:f>Foglio1!$F$2:$F$8</c:f>
              <c:numCache>
                <c:formatCode>0%</c:formatCode>
                <c:ptCount val="7"/>
                <c:pt idx="0">
                  <c:v>2.0000000000000004E-2</c:v>
                </c:pt>
                <c:pt idx="1">
                  <c:v>2.0000000000000004E-2</c:v>
                </c:pt>
                <c:pt idx="2">
                  <c:v>0.05</c:v>
                </c:pt>
                <c:pt idx="3">
                  <c:v>2.0000000000000004E-2</c:v>
                </c:pt>
                <c:pt idx="4">
                  <c:v>6.0000000000000005E-2</c:v>
                </c:pt>
                <c:pt idx="5">
                  <c:v>7.0000000000000021E-2</c:v>
                </c:pt>
                <c:pt idx="6">
                  <c:v>0.33000000000000007</c:v>
                </c:pt>
              </c:numCache>
            </c:numRef>
          </c:val>
        </c:ser>
        <c:dLbls/>
        <c:axId val="72268416"/>
        <c:axId val="74383744"/>
      </c:barChart>
      <c:catAx>
        <c:axId val="72268416"/>
        <c:scaling>
          <c:orientation val="minMax"/>
        </c:scaling>
        <c:axPos val="b"/>
        <c:numFmt formatCode="General" sourceLinked="0"/>
        <c:tickLblPos val="nextTo"/>
        <c:crossAx val="74383744"/>
        <c:crosses val="autoZero"/>
        <c:auto val="1"/>
        <c:lblAlgn val="ctr"/>
        <c:lblOffset val="100"/>
      </c:catAx>
      <c:valAx>
        <c:axId val="74383744"/>
        <c:scaling>
          <c:orientation val="minMax"/>
        </c:scaling>
        <c:axPos val="l"/>
        <c:majorGridlines/>
        <c:numFmt formatCode="0%" sourceLinked="1"/>
        <c:tickLblPos val="nextTo"/>
        <c:crossAx val="72268416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80786611742976577"/>
          <c:y val="0.60834655519720338"/>
          <c:w val="0.18904746281714799"/>
          <c:h val="0.38940994435880294"/>
        </c:manualLayout>
      </c:layout>
    </c:legend>
    <c:plotVisOnly val="1"/>
    <c:dispBlanksAs val="gap"/>
  </c:chart>
  <c:txPr>
    <a:bodyPr/>
    <a:lstStyle/>
    <a:p>
      <a:pPr>
        <a:defRPr sz="1800"/>
      </a:pPr>
      <a:endParaRPr lang="it-IT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chart>
    <c:title/>
    <c:plotArea>
      <c:layout/>
      <c:barChart>
        <c:barDir val="col"/>
        <c:grouping val="clustered"/>
        <c:ser>
          <c:idx val="0"/>
          <c:order val="0"/>
          <c:tx>
            <c:strRef>
              <c:f>Foglio1!$B$1</c:f>
              <c:strCache>
                <c:ptCount val="1"/>
                <c:pt idx="0">
                  <c:v>PERCENTUALE</c:v>
                </c:pt>
              </c:strCache>
            </c:strRef>
          </c:tx>
          <c:dLbls>
            <c:dLbl>
              <c:idx val="4"/>
              <c:layout>
                <c:manualLayout>
                  <c:x val="-4.629629629629632E-3"/>
                  <c:y val="3.9284457252522699E-2"/>
                </c:manualLayout>
              </c:layout>
              <c:dLblPos val="ctr"/>
              <c:showVal val="1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400" b="1">
                    <a:solidFill>
                      <a:srgbClr val="003CB4"/>
                    </a:solidFill>
                  </a:defRPr>
                </a:pPr>
                <a:endParaRPr lang="it-IT"/>
              </a:p>
            </c:txPr>
            <c:dLblPos val="ctr"/>
            <c:showVal val="1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Foglio1!$A$2:$A$7</c:f>
              <c:strCache>
                <c:ptCount val="6"/>
                <c:pt idx="0">
                  <c:v>OTTIMA</c:v>
                </c:pt>
                <c:pt idx="1">
                  <c:v>BUONA</c:v>
                </c:pt>
                <c:pt idx="2">
                  <c:v>SUFFICIENTE</c:v>
                </c:pt>
                <c:pt idx="3">
                  <c:v>INSUFFICIENTE</c:v>
                </c:pt>
                <c:pt idx="4">
                  <c:v>NON SO</c:v>
                </c:pt>
                <c:pt idx="5">
                  <c:v>NON RISPONDE</c:v>
                </c:pt>
              </c:strCache>
            </c:strRef>
          </c:cat>
          <c:val>
            <c:numRef>
              <c:f>Foglio1!$B$2:$B$7</c:f>
              <c:numCache>
                <c:formatCode>0%</c:formatCode>
                <c:ptCount val="6"/>
                <c:pt idx="0">
                  <c:v>0.14000000000000001</c:v>
                </c:pt>
                <c:pt idx="1">
                  <c:v>0.1</c:v>
                </c:pt>
                <c:pt idx="2">
                  <c:v>3.0000000000000002E-2</c:v>
                </c:pt>
                <c:pt idx="3">
                  <c:v>1.0000000000000002E-2</c:v>
                </c:pt>
                <c:pt idx="4">
                  <c:v>0</c:v>
                </c:pt>
                <c:pt idx="5">
                  <c:v>0.72000000000000008</c:v>
                </c:pt>
              </c:numCache>
            </c:numRef>
          </c:val>
        </c:ser>
        <c:dLbls/>
        <c:gapWidth val="100"/>
        <c:axId val="91011328"/>
        <c:axId val="91017216"/>
      </c:barChart>
      <c:catAx>
        <c:axId val="91011328"/>
        <c:scaling>
          <c:orientation val="minMax"/>
        </c:scaling>
        <c:axPos val="b"/>
        <c:numFmt formatCode="General" sourceLinked="0"/>
        <c:tickLblPos val="nextTo"/>
        <c:crossAx val="91017216"/>
        <c:crosses val="autoZero"/>
        <c:auto val="1"/>
        <c:lblAlgn val="ctr"/>
        <c:lblOffset val="100"/>
      </c:catAx>
      <c:valAx>
        <c:axId val="91017216"/>
        <c:scaling>
          <c:orientation val="minMax"/>
        </c:scaling>
        <c:axPos val="l"/>
        <c:majorGridlines/>
        <c:numFmt formatCode="0%" sourceLinked="1"/>
        <c:tickLblPos val="nextTo"/>
        <c:crossAx val="91011328"/>
        <c:crosses val="autoZero"/>
        <c:crossBetween val="between"/>
      </c:valAx>
    </c:plotArea>
    <c:legend>
      <c:legendPos val="r"/>
    </c:legend>
    <c:plotVisOnly val="1"/>
    <c:dispBlanksAs val="gap"/>
  </c:chart>
  <c:txPr>
    <a:bodyPr/>
    <a:lstStyle/>
    <a:p>
      <a:pPr>
        <a:defRPr sz="1800"/>
      </a:pPr>
      <a:endParaRPr lang="it-IT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Foglio1!$B$1</c:f>
              <c:strCache>
                <c:ptCount val="1"/>
                <c:pt idx="0">
                  <c:v>Risposte</c:v>
                </c:pt>
              </c:strCache>
            </c:strRef>
          </c:tx>
          <c:explosion val="31"/>
          <c:dLbls>
            <c:dLbl>
              <c:idx val="2"/>
              <c:layout>
                <c:manualLayout>
                  <c:x val="-2.2363055312530397E-2"/>
                  <c:y val="2.82894491183424E-2"/>
                </c:manualLayout>
              </c:layout>
              <c:dLblPos val="bestFit"/>
              <c:showVal val="1"/>
              <c:showCatName val="1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9.5006197142023963E-2"/>
                  <c:y val="-2.6178075251609447E-2"/>
                </c:manualLayout>
              </c:layout>
              <c:dLblPos val="bestFit"/>
              <c:showVal val="1"/>
              <c:showCatName val="1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layout>
                <c:manualLayout>
                  <c:x val="0.15833211820744636"/>
                  <c:y val="-8.8001161299816142E-3"/>
                </c:manualLayout>
              </c:layout>
              <c:dLblPos val="bestFit"/>
              <c:showVal val="1"/>
              <c:showCatName val="1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 b="1">
                    <a:solidFill>
                      <a:srgbClr val="003192"/>
                    </a:solidFill>
                  </a:defRPr>
                </a:pPr>
                <a:endParaRPr lang="it-IT"/>
              </a:p>
            </c:txPr>
            <c:dLblPos val="ctr"/>
            <c:showVal val="1"/>
            <c:showCatName val="1"/>
            <c:extLst>
              <c:ext xmlns:c15="http://schemas.microsoft.com/office/drawing/2012/chart" uri="{CE6537A1-D6FC-4f65-9D91-7224C49458BB}"/>
            </c:extLst>
          </c:dLbls>
          <c:cat>
            <c:strRef>
              <c:f>Foglio1!$A$2:$A$6</c:f>
              <c:strCache>
                <c:ptCount val="5"/>
                <c:pt idx="0">
                  <c:v>si, determinanti</c:v>
                </c:pt>
                <c:pt idx="1">
                  <c:v>si, in parte</c:v>
                </c:pt>
                <c:pt idx="2">
                  <c:v>no, non ha arricchito</c:v>
                </c:pt>
                <c:pt idx="3">
                  <c:v>non conosco le attività svolte</c:v>
                </c:pt>
                <c:pt idx="4">
                  <c:v>non risponde</c:v>
                </c:pt>
              </c:strCache>
            </c:strRef>
          </c:cat>
          <c:val>
            <c:numRef>
              <c:f>Foglio1!$B$2:$B$6</c:f>
              <c:numCache>
                <c:formatCode>0%</c:formatCode>
                <c:ptCount val="5"/>
                <c:pt idx="0">
                  <c:v>0.44</c:v>
                </c:pt>
                <c:pt idx="1">
                  <c:v>0.49000000000000005</c:v>
                </c:pt>
                <c:pt idx="2">
                  <c:v>3.0000000000000002E-2</c:v>
                </c:pt>
                <c:pt idx="3">
                  <c:v>2.0000000000000004E-2</c:v>
                </c:pt>
                <c:pt idx="4">
                  <c:v>2.0000000000000004E-2</c:v>
                </c:pt>
              </c:numCache>
            </c:numRef>
          </c:val>
        </c:ser>
        <c:dLbls>
          <c:showVal val="1"/>
        </c:dLbls>
      </c:pie3DChart>
    </c:plotArea>
    <c:legend>
      <c:legendPos val="r"/>
    </c:legend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chart>
    <c:autoTitleDeleted val="1"/>
    <c:plotArea>
      <c:layout>
        <c:manualLayout>
          <c:layoutTarget val="inner"/>
          <c:xMode val="edge"/>
          <c:yMode val="edge"/>
          <c:x val="0.15599202877418106"/>
          <c:y val="0.10200635754203029"/>
          <c:w val="0.74574754544570854"/>
          <c:h val="0.52599391554902264"/>
        </c:manualLayout>
      </c:layout>
      <c:barChart>
        <c:barDir val="col"/>
        <c:grouping val="clustered"/>
        <c:ser>
          <c:idx val="0"/>
          <c:order val="0"/>
          <c:tx>
            <c:strRef>
              <c:f>Foglio1!$B$1</c:f>
              <c:strCache>
                <c:ptCount val="1"/>
                <c:pt idx="0">
                  <c:v>percentuale</c:v>
                </c:pt>
              </c:strCache>
            </c:strRef>
          </c:tx>
          <c:cat>
            <c:strRef>
              <c:f>Foglio1!$A$2:$A$8</c:f>
              <c:strCache>
                <c:ptCount val="7"/>
                <c:pt idx="0">
                  <c:v>informazione immediata</c:v>
                </c:pt>
                <c:pt idx="1">
                  <c:v>aiuto e disponibilità</c:v>
                </c:pt>
                <c:pt idx="2">
                  <c:v>collaborazione </c:v>
                </c:pt>
                <c:pt idx="3">
                  <c:v>sottovalutazione</c:v>
                </c:pt>
                <c:pt idx="4">
                  <c:v>poco aiuto</c:v>
                </c:pt>
                <c:pt idx="5">
                  <c:v>non so</c:v>
                </c:pt>
                <c:pt idx="6">
                  <c:v>non risponde</c:v>
                </c:pt>
              </c:strCache>
            </c:strRef>
          </c:cat>
          <c:val>
            <c:numRef>
              <c:f>Foglio1!$B$2:$B$8</c:f>
              <c:numCache>
                <c:formatCode>0%</c:formatCode>
                <c:ptCount val="7"/>
                <c:pt idx="0">
                  <c:v>0.19</c:v>
                </c:pt>
                <c:pt idx="1">
                  <c:v>0.49000000000000005</c:v>
                </c:pt>
                <c:pt idx="2">
                  <c:v>0.16</c:v>
                </c:pt>
                <c:pt idx="3">
                  <c:v>3.0000000000000002E-2</c:v>
                </c:pt>
                <c:pt idx="4">
                  <c:v>3.0000000000000002E-2</c:v>
                </c:pt>
                <c:pt idx="5">
                  <c:v>6.0000000000000005E-2</c:v>
                </c:pt>
                <c:pt idx="6">
                  <c:v>4.0000000000000008E-2</c:v>
                </c:pt>
              </c:numCache>
            </c:numRef>
          </c:val>
        </c:ser>
        <c:dLbls/>
        <c:axId val="74058752"/>
        <c:axId val="74060544"/>
      </c:barChart>
      <c:catAx>
        <c:axId val="74058752"/>
        <c:scaling>
          <c:orientation val="minMax"/>
        </c:scaling>
        <c:axPos val="b"/>
        <c:numFmt formatCode="General" sourceLinked="0"/>
        <c:tickLblPos val="nextTo"/>
        <c:crossAx val="74060544"/>
        <c:crosses val="autoZero"/>
        <c:auto val="1"/>
        <c:lblAlgn val="ctr"/>
        <c:lblOffset val="100"/>
      </c:catAx>
      <c:valAx>
        <c:axId val="74060544"/>
        <c:scaling>
          <c:orientation val="minMax"/>
        </c:scaling>
        <c:axPos val="l"/>
        <c:majorGridlines/>
        <c:numFmt formatCode="0%" sourceLinked="1"/>
        <c:tickLblPos val="nextTo"/>
        <c:crossAx val="74058752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81531982113346968"/>
          <c:y val="0.81653429336474914"/>
          <c:w val="0.17542091960727138"/>
          <c:h val="0.11155438080249439"/>
        </c:manualLayout>
      </c:layout>
    </c:legend>
    <c:plotVisOnly val="1"/>
    <c:dispBlanksAs val="gap"/>
  </c:chart>
  <c:txPr>
    <a:bodyPr/>
    <a:lstStyle/>
    <a:p>
      <a:pPr>
        <a:defRPr sz="1800"/>
      </a:pPr>
      <a:endParaRPr lang="it-IT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chart>
    <c:plotArea>
      <c:layout/>
      <c:barChart>
        <c:barDir val="col"/>
        <c:grouping val="clustered"/>
        <c:ser>
          <c:idx val="0"/>
          <c:order val="0"/>
          <c:tx>
            <c:strRef>
              <c:f>Foglio1!$B$1</c:f>
              <c:strCache>
                <c:ptCount val="1"/>
                <c:pt idx="0">
                  <c:v>SPORT</c:v>
                </c:pt>
              </c:strCache>
            </c:strRef>
          </c:tx>
          <c:cat>
            <c:strRef>
              <c:f>Foglio1!$A$2</c:f>
              <c:strCache>
                <c:ptCount val="1"/>
                <c:pt idx="0">
                  <c:v>gradimento</c:v>
                </c:pt>
              </c:strCache>
            </c:strRef>
          </c:cat>
          <c:val>
            <c:numRef>
              <c:f>Foglio1!$B$2</c:f>
              <c:numCache>
                <c:formatCode>0%</c:formatCode>
                <c:ptCount val="1"/>
                <c:pt idx="0">
                  <c:v>0.33000000000000007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MUSICA</c:v>
                </c:pt>
              </c:strCache>
            </c:strRef>
          </c:tx>
          <c:cat>
            <c:strRef>
              <c:f>Foglio1!$A$2</c:f>
              <c:strCache>
                <c:ptCount val="1"/>
                <c:pt idx="0">
                  <c:v>gradimento</c:v>
                </c:pt>
              </c:strCache>
            </c:strRef>
          </c:cat>
          <c:val>
            <c:numRef>
              <c:f>Foglio1!$C$2</c:f>
              <c:numCache>
                <c:formatCode>0%</c:formatCode>
                <c:ptCount val="1"/>
                <c:pt idx="0">
                  <c:v>0.11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INFORMATICA</c:v>
                </c:pt>
              </c:strCache>
            </c:strRef>
          </c:tx>
          <c:cat>
            <c:strRef>
              <c:f>Foglio1!$A$2</c:f>
              <c:strCache>
                <c:ptCount val="1"/>
                <c:pt idx="0">
                  <c:v>gradimento</c:v>
                </c:pt>
              </c:strCache>
            </c:strRef>
          </c:cat>
          <c:val>
            <c:numRef>
              <c:f>Foglio1!$D$2</c:f>
              <c:numCache>
                <c:formatCode>0%</c:formatCode>
                <c:ptCount val="1"/>
                <c:pt idx="0">
                  <c:v>0.16</c:v>
                </c:pt>
              </c:numCache>
            </c:numRef>
          </c:val>
        </c:ser>
        <c:ser>
          <c:idx val="3"/>
          <c:order val="3"/>
          <c:tx>
            <c:strRef>
              <c:f>Foglio1!$E$1</c:f>
              <c:strCache>
                <c:ptCount val="1"/>
                <c:pt idx="0">
                  <c:v>TEATRO</c:v>
                </c:pt>
              </c:strCache>
            </c:strRef>
          </c:tx>
          <c:cat>
            <c:strRef>
              <c:f>Foglio1!$A$2</c:f>
              <c:strCache>
                <c:ptCount val="1"/>
                <c:pt idx="0">
                  <c:v>gradimento</c:v>
                </c:pt>
              </c:strCache>
            </c:strRef>
          </c:cat>
          <c:val>
            <c:numRef>
              <c:f>Foglio1!$E$2</c:f>
              <c:numCache>
                <c:formatCode>0%</c:formatCode>
                <c:ptCount val="1"/>
                <c:pt idx="0">
                  <c:v>0.12000000000000001</c:v>
                </c:pt>
              </c:numCache>
            </c:numRef>
          </c:val>
        </c:ser>
        <c:ser>
          <c:idx val="4"/>
          <c:order val="4"/>
          <c:tx>
            <c:strRef>
              <c:f>Foglio1!$F$1</c:f>
              <c:strCache>
                <c:ptCount val="1"/>
                <c:pt idx="0">
                  <c:v>DANZA</c:v>
                </c:pt>
              </c:strCache>
            </c:strRef>
          </c:tx>
          <c:cat>
            <c:strRef>
              <c:f>Foglio1!$A$2</c:f>
              <c:strCache>
                <c:ptCount val="1"/>
                <c:pt idx="0">
                  <c:v>gradimento</c:v>
                </c:pt>
              </c:strCache>
            </c:strRef>
          </c:cat>
          <c:val>
            <c:numRef>
              <c:f>Foglio1!$F$2</c:f>
              <c:numCache>
                <c:formatCode>0%</c:formatCode>
                <c:ptCount val="1"/>
                <c:pt idx="0">
                  <c:v>0.05</c:v>
                </c:pt>
              </c:numCache>
            </c:numRef>
          </c:val>
        </c:ser>
        <c:ser>
          <c:idx val="5"/>
          <c:order val="5"/>
          <c:tx>
            <c:strRef>
              <c:f>Foglio1!$G$1</c:f>
              <c:strCache>
                <c:ptCount val="1"/>
                <c:pt idx="0">
                  <c:v>LAB CREATIVI</c:v>
                </c:pt>
              </c:strCache>
            </c:strRef>
          </c:tx>
          <c:cat>
            <c:strRef>
              <c:f>Foglio1!$A$2</c:f>
              <c:strCache>
                <c:ptCount val="1"/>
                <c:pt idx="0">
                  <c:v>gradimento</c:v>
                </c:pt>
              </c:strCache>
            </c:strRef>
          </c:cat>
          <c:val>
            <c:numRef>
              <c:f>Foglio1!$G$2</c:f>
              <c:numCache>
                <c:formatCode>0%</c:formatCode>
                <c:ptCount val="1"/>
                <c:pt idx="0">
                  <c:v>0.12000000000000001</c:v>
                </c:pt>
              </c:numCache>
            </c:numRef>
          </c:val>
        </c:ser>
        <c:ser>
          <c:idx val="6"/>
          <c:order val="6"/>
          <c:tx>
            <c:strRef>
              <c:f>Foglio1!$H$1</c:f>
              <c:strCache>
                <c:ptCount val="1"/>
                <c:pt idx="0">
                  <c:v>ALTRO(compiti..)</c:v>
                </c:pt>
              </c:strCache>
            </c:strRef>
          </c:tx>
          <c:cat>
            <c:strRef>
              <c:f>Foglio1!$A$2</c:f>
              <c:strCache>
                <c:ptCount val="1"/>
                <c:pt idx="0">
                  <c:v>gradimento</c:v>
                </c:pt>
              </c:strCache>
            </c:strRef>
          </c:cat>
          <c:val>
            <c:numRef>
              <c:f>Foglio1!$H$2</c:f>
              <c:numCache>
                <c:formatCode>0%</c:formatCode>
                <c:ptCount val="1"/>
                <c:pt idx="0">
                  <c:v>0.11</c:v>
                </c:pt>
              </c:numCache>
            </c:numRef>
          </c:val>
        </c:ser>
        <c:ser>
          <c:idx val="7"/>
          <c:order val="7"/>
          <c:tx>
            <c:strRef>
              <c:f>Foglio1!$I$1</c:f>
              <c:strCache>
                <c:ptCount val="1"/>
                <c:pt idx="0">
                  <c:v>non risponde</c:v>
                </c:pt>
              </c:strCache>
            </c:strRef>
          </c:tx>
          <c:cat>
            <c:strRef>
              <c:f>Foglio1!$A$2</c:f>
              <c:strCache>
                <c:ptCount val="1"/>
                <c:pt idx="0">
                  <c:v>gradimento</c:v>
                </c:pt>
              </c:strCache>
            </c:strRef>
          </c:cat>
          <c:val>
            <c:numRef>
              <c:f>Foglio1!$I$2</c:f>
              <c:numCache>
                <c:formatCode>0%</c:formatCode>
                <c:ptCount val="1"/>
                <c:pt idx="0">
                  <c:v>0</c:v>
                </c:pt>
              </c:numCache>
            </c:numRef>
          </c:val>
        </c:ser>
        <c:dLbls/>
        <c:axId val="74134656"/>
        <c:axId val="74136192"/>
      </c:barChart>
      <c:catAx>
        <c:axId val="74134656"/>
        <c:scaling>
          <c:orientation val="minMax"/>
        </c:scaling>
        <c:axPos val="b"/>
        <c:numFmt formatCode="General" sourceLinked="0"/>
        <c:tickLblPos val="nextTo"/>
        <c:crossAx val="74136192"/>
        <c:crosses val="autoZero"/>
        <c:auto val="1"/>
        <c:lblAlgn val="ctr"/>
        <c:lblOffset val="100"/>
      </c:catAx>
      <c:valAx>
        <c:axId val="74136192"/>
        <c:scaling>
          <c:orientation val="minMax"/>
        </c:scaling>
        <c:axPos val="l"/>
        <c:majorGridlines/>
        <c:numFmt formatCode="0%" sourceLinked="1"/>
        <c:tickLblPos val="nextTo"/>
        <c:crossAx val="74134656"/>
        <c:crosses val="autoZero"/>
        <c:crossBetween val="between"/>
      </c:valAx>
    </c:plotArea>
    <c:legend>
      <c:legendPos val="r"/>
    </c:legend>
    <c:plotVisOnly val="1"/>
    <c:dispBlanksAs val="gap"/>
  </c:chart>
  <c:txPr>
    <a:bodyPr/>
    <a:lstStyle/>
    <a:p>
      <a:pPr>
        <a:defRPr sz="1800"/>
      </a:pPr>
      <a:endParaRPr lang="it-IT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it-IT"/>
  <c:chart>
    <c:title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Foglio1!$B$1</c:f>
              <c:strCache>
                <c:ptCount val="1"/>
                <c:pt idx="0">
                  <c:v>E' venuto a scuola…</c:v>
                </c:pt>
              </c:strCache>
            </c:strRef>
          </c:tx>
          <c:explosion val="25"/>
          <c:dLbls>
            <c:dLbl>
              <c:idx val="2"/>
              <c:layout>
                <c:manualLayout>
                  <c:x val="-1.0943666763876699E-2"/>
                  <c:y val="1.0781793841443199E-2"/>
                </c:manualLayout>
              </c:layout>
              <c:dLblPos val="bestFit"/>
              <c:showPercent val="1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2.6789029843491793E-2"/>
                  <c:y val="-8.2702841362158729E-3"/>
                </c:manualLayout>
              </c:layout>
              <c:dLblPos val="bestFit"/>
              <c:showPercent val="1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delete val="1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 b="1">
                    <a:solidFill>
                      <a:srgbClr val="003192"/>
                    </a:solidFill>
                  </a:defRPr>
                </a:pPr>
                <a:endParaRPr lang="it-IT"/>
              </a:p>
            </c:txPr>
            <c:dLblPos val="inEnd"/>
            <c:showPercent val="1"/>
            <c:extLst>
              <c:ext xmlns:c15="http://schemas.microsoft.com/office/drawing/2012/chart" uri="{CE6537A1-D6FC-4f65-9D91-7224C49458BB}"/>
            </c:extLst>
          </c:dLbls>
          <c:cat>
            <c:strRef>
              <c:f>Foglio1!$A$2:$A$6</c:f>
              <c:strCache>
                <c:ptCount val="5"/>
                <c:pt idx="0">
                  <c:v>volentieri</c:v>
                </c:pt>
                <c:pt idx="1">
                  <c:v>con buon entusiasmo</c:v>
                </c:pt>
                <c:pt idx="2">
                  <c:v>senza entusiasmo</c:v>
                </c:pt>
                <c:pt idx="3">
                  <c:v>scuola come forte peso</c:v>
                </c:pt>
                <c:pt idx="4">
                  <c:v>non risponde</c:v>
                </c:pt>
              </c:strCache>
            </c:strRef>
          </c:cat>
          <c:val>
            <c:numRef>
              <c:f>Foglio1!$B$2:$B$6</c:f>
              <c:numCache>
                <c:formatCode>0%</c:formatCode>
                <c:ptCount val="5"/>
                <c:pt idx="0">
                  <c:v>0.6100000000000001</c:v>
                </c:pt>
                <c:pt idx="1">
                  <c:v>0.34</c:v>
                </c:pt>
                <c:pt idx="2">
                  <c:v>4.0000000000000008E-2</c:v>
                </c:pt>
                <c:pt idx="3">
                  <c:v>1.0000000000000002E-2</c:v>
                </c:pt>
                <c:pt idx="4">
                  <c:v>0</c:v>
                </c:pt>
              </c:numCache>
            </c:numRef>
          </c:val>
        </c:ser>
        <c:dLbls>
          <c:showVal val="1"/>
        </c:dLbls>
      </c:pie3DChart>
    </c:plotArea>
    <c:legend>
      <c:legendPos val="r"/>
    </c:legend>
    <c:plotVisOnly val="1"/>
    <c:dispBlanksAs val="zero"/>
  </c:chart>
  <c:txPr>
    <a:bodyPr/>
    <a:lstStyle/>
    <a:p>
      <a:pPr>
        <a:defRPr sz="1800"/>
      </a:pPr>
      <a:endParaRPr lang="it-IT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verticale e tes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nuto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AEC24E-798D-1844-9F3D-D74C7FEC5038}" type="datetimeFigureOut">
              <a:rPr lang="it-IT" smtClean="0"/>
              <a:pPr/>
              <a:t>24/09/2015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C8DF99-EE83-6841-842D-338FC2DF71DC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6000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Questionario genitori</a:t>
            </a:r>
            <a:endParaRPr lang="it-IT" sz="6000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it-IT" dirty="0" smtClean="0">
                <a:solidFill>
                  <a:srgbClr val="0000FF"/>
                </a:solidFill>
              </a:rPr>
              <a:t>VALUTAZIONE DEL SERVIZIO</a:t>
            </a:r>
          </a:p>
          <a:p>
            <a:r>
              <a:rPr lang="it-IT" dirty="0" smtClean="0">
                <a:solidFill>
                  <a:srgbClr val="0000FF"/>
                </a:solidFill>
              </a:rPr>
              <a:t>ANNO SCOLASTICO 2014/2015</a:t>
            </a:r>
            <a:endParaRPr lang="it-IT" dirty="0">
              <a:solidFill>
                <a:srgbClr val="0000F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it-IT" sz="3600" b="1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ATTEGGIAMENTO della scuola di fronte alle difficoltà dei figli</a:t>
            </a:r>
            <a:endParaRPr lang="it-IT" sz="3600" b="1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667897995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ATTIVITA’ AGGIUNTIVE GRADITE DALLE FAMIGLIE</a:t>
            </a:r>
            <a:endParaRPr lang="it-IT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418727156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r>
              <a:rPr lang="it-IT" sz="2800" b="1" dirty="0" smtClean="0"/>
              <a:t>AREA TECNOLOGIE MULTIMEDIALI E SITO SCUOLA</a:t>
            </a:r>
            <a:endParaRPr lang="it-IT" sz="2800" b="1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354646569"/>
              </p:ext>
            </p:extLst>
          </p:nvPr>
        </p:nvGraphicFramePr>
        <p:xfrm>
          <a:off x="381001" y="1447800"/>
          <a:ext cx="8593666" cy="455381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1457737"/>
                <a:gridCol w="1490535"/>
                <a:gridCol w="1639591"/>
                <a:gridCol w="894321"/>
                <a:gridCol w="1054082"/>
              </a:tblGrid>
              <a:tr h="748680">
                <a:tc>
                  <a:txBody>
                    <a:bodyPr/>
                    <a:lstStyle/>
                    <a:p>
                      <a:endParaRPr lang="it-I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200" dirty="0" smtClean="0"/>
                        <a:t>UNA VOLTA  A SETTIMANA</a:t>
                      </a:r>
                      <a:endParaRPr lang="it-IT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200" dirty="0" smtClean="0"/>
                        <a:t>UNA VOLTA AL MESE</a:t>
                      </a:r>
                      <a:endParaRPr lang="it-IT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200" dirty="0" smtClean="0"/>
                        <a:t>UNA VOLTA A QUADRIM</a:t>
                      </a:r>
                      <a:endParaRPr lang="it-IT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200" dirty="0" smtClean="0"/>
                        <a:t>ALTRO</a:t>
                      </a:r>
                      <a:endParaRPr lang="it-IT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1200" dirty="0" smtClean="0"/>
                        <a:t>NON RISPONDE</a:t>
                      </a:r>
                      <a:endParaRPr lang="it-IT" sz="1200" dirty="0"/>
                    </a:p>
                  </a:txBody>
                  <a:tcPr/>
                </a:tc>
              </a:tr>
              <a:tr h="583001">
                <a:tc>
                  <a:txBody>
                    <a:bodyPr/>
                    <a:lstStyle/>
                    <a:p>
                      <a:r>
                        <a:rPr lang="it-IT" sz="1600" b="1" dirty="0" smtClean="0"/>
                        <a:t>COLLEGAMENTO AL SITO</a:t>
                      </a:r>
                      <a:endParaRPr lang="it-IT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21 %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39%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26%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12%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2%</a:t>
                      </a:r>
                      <a:endParaRPr lang="it-IT" sz="2800" b="1" dirty="0"/>
                    </a:p>
                  </a:txBody>
                  <a:tcPr/>
                </a:tc>
              </a:tr>
              <a:tr h="754712">
                <a:tc>
                  <a:txBody>
                    <a:bodyPr/>
                    <a:lstStyle/>
                    <a:p>
                      <a:endParaRPr lang="it-IT" sz="1800" b="1" dirty="0"/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it-IT" sz="1200" b="1" dirty="0" smtClean="0">
                          <a:solidFill>
                            <a:schemeClr val="tx1"/>
                          </a:solidFill>
                        </a:rPr>
                        <a:t>VOTI  IN MASTERCOM</a:t>
                      </a:r>
                      <a:endParaRPr lang="it-IT" sz="1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it-IT" sz="1200" b="1" dirty="0" smtClean="0">
                          <a:solidFill>
                            <a:schemeClr val="tx1"/>
                          </a:solidFill>
                        </a:rPr>
                        <a:t>CIRCOLARI E DOCUMENTI</a:t>
                      </a:r>
                      <a:endParaRPr lang="it-IT" sz="1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it-IT" sz="1200" b="1" dirty="0" smtClean="0">
                          <a:solidFill>
                            <a:schemeClr val="tx1"/>
                          </a:solidFill>
                        </a:rPr>
                        <a:t>INFORMARSI</a:t>
                      </a:r>
                      <a:r>
                        <a:rPr lang="it-IT" sz="1200" b="1" baseline="0" dirty="0" smtClean="0">
                          <a:solidFill>
                            <a:schemeClr val="tx1"/>
                          </a:solidFill>
                        </a:rPr>
                        <a:t> SU</a:t>
                      </a:r>
                      <a:r>
                        <a:rPr lang="it-IT" sz="1200" b="1" dirty="0" smtClean="0">
                          <a:solidFill>
                            <a:schemeClr val="tx1"/>
                          </a:solidFill>
                        </a:rPr>
                        <a:t> ATTIVITA’ DELL’ISTITUTO</a:t>
                      </a:r>
                      <a:endParaRPr lang="it-IT" sz="1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endParaRPr lang="it-IT" sz="1200" b="1" dirty="0"/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endParaRPr lang="it-IT" sz="1200" b="1" dirty="0"/>
                    </a:p>
                  </a:txBody>
                  <a:tcPr>
                    <a:solidFill>
                      <a:schemeClr val="accent1"/>
                    </a:solidFill>
                  </a:tcPr>
                </a:tc>
              </a:tr>
              <a:tr h="594360">
                <a:tc>
                  <a:txBody>
                    <a:bodyPr/>
                    <a:lstStyle/>
                    <a:p>
                      <a:r>
                        <a:rPr lang="it-IT" sz="1600" b="1" dirty="0" smtClean="0"/>
                        <a:t>MOTIVAZIONE </a:t>
                      </a:r>
                      <a:r>
                        <a:rPr lang="it-IT" sz="1600" b="1" smtClean="0"/>
                        <a:t>DEL COLLEGAMENTO</a:t>
                      </a:r>
                      <a:endParaRPr lang="it-IT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59%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22%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18%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1%</a:t>
                      </a:r>
                      <a:endParaRPr lang="it-IT" sz="2800" b="1" dirty="0"/>
                    </a:p>
                  </a:txBody>
                  <a:tcPr/>
                </a:tc>
              </a:tr>
              <a:tr h="457200">
                <a:tc>
                  <a:txBody>
                    <a:bodyPr/>
                    <a:lstStyle/>
                    <a:p>
                      <a:endParaRPr lang="it-IT" sz="1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200" dirty="0" smtClean="0">
                          <a:solidFill>
                            <a:schemeClr val="tx1"/>
                          </a:solidFill>
                        </a:rPr>
                        <a:t>OTTIMA</a:t>
                      </a:r>
                    </a:p>
                    <a:p>
                      <a:endParaRPr lang="it-IT" sz="1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200" b="1" dirty="0" smtClean="0">
                          <a:solidFill>
                            <a:schemeClr val="tx1"/>
                          </a:solidFill>
                        </a:rPr>
                        <a:t>BUONA</a:t>
                      </a:r>
                    </a:p>
                    <a:p>
                      <a:endParaRPr lang="it-IT" sz="1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200" b="1" dirty="0" smtClean="0">
                          <a:solidFill>
                            <a:schemeClr val="tx1"/>
                          </a:solidFill>
                        </a:rPr>
                        <a:t>SUFFICIENTE</a:t>
                      </a:r>
                    </a:p>
                    <a:p>
                      <a:endParaRPr lang="it-IT" sz="1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it-IT" sz="1200" b="1" dirty="0" smtClean="0">
                          <a:solidFill>
                            <a:schemeClr val="tx1"/>
                          </a:solidFill>
                        </a:rPr>
                        <a:t>INSUFF</a:t>
                      </a:r>
                      <a:endParaRPr lang="it-IT" sz="1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200" b="1" dirty="0" smtClean="0">
                          <a:solidFill>
                            <a:schemeClr val="tx1"/>
                          </a:solidFill>
                        </a:rPr>
                        <a:t>NON </a:t>
                      </a:r>
                    </a:p>
                    <a:p>
                      <a:r>
                        <a:rPr lang="it-IT" sz="1200" b="1" dirty="0" smtClean="0">
                          <a:solidFill>
                            <a:schemeClr val="tx1"/>
                          </a:solidFill>
                        </a:rPr>
                        <a:t>RISPONDE</a:t>
                      </a:r>
                      <a:endParaRPr lang="it-IT" sz="1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</a:tr>
              <a:tr h="583001">
                <a:tc>
                  <a:txBody>
                    <a:bodyPr/>
                    <a:lstStyle/>
                    <a:p>
                      <a:r>
                        <a:rPr lang="it-IT" sz="1600" b="1" dirty="0" smtClean="0"/>
                        <a:t>FRUIBILITA’ DEL SITO</a:t>
                      </a:r>
                      <a:endParaRPr lang="it-IT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21%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57%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13%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8%</a:t>
                      </a:r>
                      <a:endParaRPr lang="it-IT" sz="2800" b="1" dirty="0"/>
                    </a:p>
                  </a:txBody>
                  <a:tcPr/>
                </a:tc>
              </a:tr>
              <a:tr h="832859">
                <a:tc>
                  <a:txBody>
                    <a:bodyPr/>
                    <a:lstStyle/>
                    <a:p>
                      <a:r>
                        <a:rPr lang="it-IT" sz="1600" b="1" dirty="0" smtClean="0"/>
                        <a:t>TEMPI CARICAMENTO VOTI</a:t>
                      </a:r>
                      <a:endParaRPr lang="it-IT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19%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54%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12%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4%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11%</a:t>
                      </a:r>
                      <a:endParaRPr lang="it-IT" sz="2800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Ovale 2"/>
          <p:cNvSpPr/>
          <p:nvPr/>
        </p:nvSpPr>
        <p:spPr>
          <a:xfrm>
            <a:off x="3779912" y="1447800"/>
            <a:ext cx="1368152" cy="1477144"/>
          </a:xfrm>
          <a:prstGeom prst="ellipse">
            <a:avLst/>
          </a:prstGeom>
          <a:noFill/>
          <a:ln w="38100">
            <a:solidFill>
              <a:srgbClr val="00206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5" name="Ovale 4"/>
          <p:cNvSpPr/>
          <p:nvPr/>
        </p:nvSpPr>
        <p:spPr>
          <a:xfrm>
            <a:off x="2339752" y="2924944"/>
            <a:ext cx="1224136" cy="1512168"/>
          </a:xfrm>
          <a:prstGeom prst="ellipse">
            <a:avLst/>
          </a:prstGeom>
          <a:noFill/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Gradimento dei figli rispetto alla scuola</a:t>
            </a:r>
            <a:endParaRPr lang="it-IT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13879058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La scelta di questa scuola è ripetibile, è stata un’ esperienza positiva?</a:t>
            </a:r>
            <a:endParaRPr lang="it-IT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94354144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it-IT" sz="3600" b="1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SCHEDE RICONSEGNATE NEI SINGOLI PLESSI</a:t>
            </a:r>
            <a:endParaRPr lang="it-IT" sz="3600" b="1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68072105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4000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COLLOQUI CON INSEGNANTI</a:t>
            </a:r>
            <a:br>
              <a:rPr lang="it-IT" sz="4000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</a:br>
            <a:endParaRPr lang="it-IT" sz="2000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11" name="Segnaposto contenuto 10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4252444938"/>
              </p:ext>
            </p:extLst>
          </p:nvPr>
        </p:nvGraphicFramePr>
        <p:xfrm>
          <a:off x="381000" y="1981200"/>
          <a:ext cx="8229600" cy="4343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it-IT" sz="4000" b="1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PARTECIPAZIONE ALLA VITA SCOLASTICA</a:t>
            </a:r>
            <a:endParaRPr lang="it-IT" sz="4000" b="1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76007305"/>
              </p:ext>
            </p:extLst>
          </p:nvPr>
        </p:nvGraphicFramePr>
        <p:xfrm>
          <a:off x="457200" y="1752600"/>
          <a:ext cx="8229600" cy="3472322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4114800"/>
                <a:gridCol w="4114800"/>
              </a:tblGrid>
              <a:tr h="737171"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Colloqui con gli insegnanti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dirty="0" smtClean="0"/>
                        <a:t>54</a:t>
                      </a:r>
                      <a:r>
                        <a:rPr lang="it-IT" sz="2800" baseline="0" dirty="0" smtClean="0"/>
                        <a:t> </a:t>
                      </a:r>
                      <a:r>
                        <a:rPr lang="it-IT" sz="2800" dirty="0" smtClean="0"/>
                        <a:t>%</a:t>
                      </a:r>
                      <a:endParaRPr lang="it-IT" sz="2800" dirty="0"/>
                    </a:p>
                  </a:txBody>
                  <a:tcPr/>
                </a:tc>
              </a:tr>
              <a:tr h="596757"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Manifestazioni , spettacoli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aseline="0" dirty="0" smtClean="0"/>
                        <a:t>28 </a:t>
                      </a:r>
                      <a:r>
                        <a:rPr lang="it-IT" sz="2800" dirty="0" smtClean="0"/>
                        <a:t>%</a:t>
                      </a:r>
                      <a:endParaRPr lang="it-IT" sz="2800" dirty="0"/>
                    </a:p>
                  </a:txBody>
                  <a:tcPr/>
                </a:tc>
              </a:tr>
              <a:tr h="596757"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Elezioni scolastiche,</a:t>
                      </a:r>
                      <a:r>
                        <a:rPr lang="it-IT" sz="2800" b="1" baseline="0" dirty="0" smtClean="0"/>
                        <a:t> assemblee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baseline="0" dirty="0" smtClean="0"/>
                        <a:t>  9 </a:t>
                      </a:r>
                      <a:r>
                        <a:rPr lang="it-IT" sz="2800" dirty="0" smtClean="0"/>
                        <a:t>%</a:t>
                      </a:r>
                      <a:endParaRPr lang="it-IT" sz="2800" dirty="0"/>
                    </a:p>
                  </a:txBody>
                  <a:tcPr/>
                </a:tc>
              </a:tr>
              <a:tr h="596757"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Serate informative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dirty="0" smtClean="0"/>
                        <a:t>  3</a:t>
                      </a:r>
                      <a:r>
                        <a:rPr lang="it-IT" sz="2800" baseline="0" dirty="0" smtClean="0"/>
                        <a:t> </a:t>
                      </a:r>
                      <a:r>
                        <a:rPr lang="it-IT" sz="2800" dirty="0" smtClean="0"/>
                        <a:t>%</a:t>
                      </a:r>
                      <a:endParaRPr lang="it-IT" sz="2800" dirty="0"/>
                    </a:p>
                  </a:txBody>
                  <a:tcPr/>
                </a:tc>
              </a:tr>
              <a:tr h="596757">
                <a:tc>
                  <a:txBody>
                    <a:bodyPr/>
                    <a:lstStyle/>
                    <a:p>
                      <a:r>
                        <a:rPr lang="it-IT" sz="2800" b="1" dirty="0" smtClean="0"/>
                        <a:t>Altro/non risponde </a:t>
                      </a:r>
                      <a:endParaRPr lang="it-IT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800" dirty="0" smtClean="0"/>
                        <a:t>  6%</a:t>
                      </a:r>
                      <a:endParaRPr lang="it-IT" sz="28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82673" y="274638"/>
            <a:ext cx="8229600" cy="1143000"/>
          </a:xfrm>
        </p:spPr>
        <p:txBody>
          <a:bodyPr>
            <a:noAutofit/>
          </a:bodyPr>
          <a:lstStyle/>
          <a:p>
            <a:r>
              <a:rPr lang="it-IT" sz="2800" b="1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CANALI PREFERITI PER AVERE INFORMAZIONI SU QUELLO CHE AVVIENE A SCUOLA</a:t>
            </a:r>
            <a:endParaRPr lang="it-IT" sz="2800" b="1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6" name="Segnaposto contenuto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401203292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cap="all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Indice di gradimento di alcune proposte E SERVIZI OFFERTI</a:t>
            </a:r>
            <a:endParaRPr lang="it-IT" cap="all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6" name="Segnaposto contenuto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98822557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EFFICACIA DEGLI INCONTRI COL  DIRIGENTE</a:t>
            </a:r>
            <a:endParaRPr lang="it-IT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48127928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PROPOSTE FORMATIVE</a:t>
            </a:r>
            <a:endParaRPr lang="it-IT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6" name="Segnaposto contenuto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495497393"/>
              </p:ext>
            </p:extLst>
          </p:nvPr>
        </p:nvGraphicFramePr>
        <p:xfrm>
          <a:off x="611560" y="1196752"/>
          <a:ext cx="8075239" cy="4864201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1748743"/>
                <a:gridCol w="1414504"/>
                <a:gridCol w="1196888"/>
                <a:gridCol w="1857552"/>
                <a:gridCol w="1857552"/>
              </a:tblGrid>
              <a:tr h="1096388">
                <a:tc>
                  <a:txBody>
                    <a:bodyPr/>
                    <a:lstStyle/>
                    <a:p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eccessivo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equo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2400" dirty="0" smtClean="0"/>
                        <a:t>insufficiente</a:t>
                      </a:r>
                    </a:p>
                    <a:p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Non</a:t>
                      </a:r>
                      <a:r>
                        <a:rPr lang="it-IT" sz="2400" baseline="0" dirty="0" smtClean="0"/>
                        <a:t> risponde</a:t>
                      </a:r>
                      <a:endParaRPr lang="it-IT" sz="2400" dirty="0"/>
                    </a:p>
                  </a:txBody>
                  <a:tcPr/>
                </a:tc>
              </a:tr>
              <a:tr h="759038"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Numero visite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3%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81</a:t>
                      </a:r>
                      <a:r>
                        <a:rPr lang="it-IT" sz="2400" baseline="0" dirty="0" smtClean="0"/>
                        <a:t> 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13%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3%</a:t>
                      </a:r>
                      <a:endParaRPr lang="it-IT" sz="2400" dirty="0"/>
                    </a:p>
                  </a:txBody>
                  <a:tcPr/>
                </a:tc>
              </a:tr>
              <a:tr h="759038"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Attività di laboratorio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1%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80 %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14</a:t>
                      </a:r>
                      <a:r>
                        <a:rPr lang="it-IT" sz="2400" baseline="0" dirty="0" smtClean="0"/>
                        <a:t> </a:t>
                      </a:r>
                      <a:r>
                        <a:rPr lang="it-IT" sz="2400" dirty="0" smtClean="0"/>
                        <a:t>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baseline="0" dirty="0" smtClean="0"/>
                        <a:t>5 </a:t>
                      </a:r>
                      <a:r>
                        <a:rPr lang="it-IT" sz="2400" dirty="0" smtClean="0"/>
                        <a:t>%</a:t>
                      </a:r>
                      <a:endParaRPr lang="it-IT" sz="2400" dirty="0"/>
                    </a:p>
                  </a:txBody>
                  <a:tcPr/>
                </a:tc>
              </a:tr>
              <a:tr h="759038"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Interventi di esperti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1 %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85%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baseline="0" dirty="0" smtClean="0"/>
                        <a:t>10  </a:t>
                      </a:r>
                      <a:r>
                        <a:rPr lang="it-IT" sz="2400" dirty="0" smtClean="0"/>
                        <a:t>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4%</a:t>
                      </a:r>
                      <a:endParaRPr lang="it-IT" sz="2400" dirty="0"/>
                    </a:p>
                  </a:txBody>
                  <a:tcPr/>
                </a:tc>
              </a:tr>
              <a:tr h="475973"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Progetti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4%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85 %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9%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2%</a:t>
                      </a:r>
                      <a:endParaRPr lang="it-IT" sz="2400" dirty="0"/>
                    </a:p>
                  </a:txBody>
                  <a:tcPr/>
                </a:tc>
              </a:tr>
              <a:tr h="759038"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Spese sostenute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9%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88%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0%</a:t>
                      </a:r>
                      <a:endParaRPr lang="it-IT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t-IT" sz="2400" dirty="0" smtClean="0"/>
                        <a:t>3%</a:t>
                      </a:r>
                      <a:endParaRPr lang="it-IT" sz="2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Ovale 2"/>
          <p:cNvSpPr/>
          <p:nvPr/>
        </p:nvSpPr>
        <p:spPr>
          <a:xfrm>
            <a:off x="4716016" y="2132856"/>
            <a:ext cx="1152128" cy="3240360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it-IT" sz="2800" b="1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Le attività proposte</a:t>
            </a:r>
            <a:r>
              <a:rPr lang="it-IT" sz="2800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(visite guidate, laboratori, progetti, interventi di esperti</a:t>
            </a:r>
            <a:r>
              <a:rPr lang="it-IT" sz="2800" b="1" dirty="0" smtClean="0">
                <a:solidFill>
                  <a:schemeClr val="bg2">
                    <a:lumMod val="40000"/>
                    <a:lumOff val="60000"/>
                  </a:schemeClr>
                </a:solidFill>
              </a:rPr>
              <a:t> sono ritenute utili per la formazione dei figli?</a:t>
            </a:r>
            <a:endParaRPr lang="it-IT" sz="2800" b="1" dirty="0">
              <a:solidFill>
                <a:schemeClr val="bg2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638979211"/>
              </p:ext>
            </p:extLst>
          </p:nvPr>
        </p:nvGraphicFramePr>
        <p:xfrm>
          <a:off x="457200" y="1728718"/>
          <a:ext cx="8229600" cy="506370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Città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524</TotalTime>
  <Words>295</Words>
  <Application>Microsoft Office PowerPoint</Application>
  <PresentationFormat>Presentazione su schermo (4:3)</PresentationFormat>
  <Paragraphs>101</Paragraphs>
  <Slides>14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14</vt:i4>
      </vt:variant>
    </vt:vector>
  </HeadingPairs>
  <TitlesOfParts>
    <vt:vector size="15" baseType="lpstr">
      <vt:lpstr>Tema di Office</vt:lpstr>
      <vt:lpstr>Questionario genitori</vt:lpstr>
      <vt:lpstr>SCHEDE RICONSEGNATE NEI SINGOLI PLESSI</vt:lpstr>
      <vt:lpstr>COLLOQUI CON INSEGNANTI </vt:lpstr>
      <vt:lpstr>PARTECIPAZIONE ALLA VITA SCOLASTICA</vt:lpstr>
      <vt:lpstr>CANALI PREFERITI PER AVERE INFORMAZIONI SU QUELLO CHE AVVIENE A SCUOLA</vt:lpstr>
      <vt:lpstr>Indice di gradimento di alcune proposte E SERVIZI OFFERTI</vt:lpstr>
      <vt:lpstr>EFFICACIA DEGLI INCONTRI COL  DIRIGENTE</vt:lpstr>
      <vt:lpstr>PROPOSTE FORMATIVE</vt:lpstr>
      <vt:lpstr>Le attività proposte(visite guidate, laboratori, progetti, interventi di esperti sono ritenute utili per la formazione dei figli?</vt:lpstr>
      <vt:lpstr>ATTEGGIAMENTO della scuola di fronte alle difficoltà dei figli</vt:lpstr>
      <vt:lpstr>ATTIVITA’ AGGIUNTIVE GRADITE DALLE FAMIGLIE</vt:lpstr>
      <vt:lpstr>AREA TECNOLOGIE MULTIMEDIALI E SITO SCUOLA</vt:lpstr>
      <vt:lpstr>Gradimento dei figli rispetto alla scuola</vt:lpstr>
      <vt:lpstr>La scelta di questa scuola è ripetibile, è stata un’ esperienza positiva?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Questionario genitori</dc:title>
  <dc:creator>Gianluca P</dc:creator>
  <cp:lastModifiedBy>Calogero</cp:lastModifiedBy>
  <cp:revision>70</cp:revision>
  <dcterms:created xsi:type="dcterms:W3CDTF">2013-09-07T06:10:10Z</dcterms:created>
  <dcterms:modified xsi:type="dcterms:W3CDTF">2015-09-24T09:25:34Z</dcterms:modified>
</cp:coreProperties>
</file>

<file path=docProps/thumbnail.jpeg>
</file>